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 id="278" r:id="rId72"/>
    <p:sldId id="279" r:id="rId73"/>
    <p:sldId id="280" r:id="rId74"/>
    <p:sldId id="281" r:id="rId75"/>
    <p:sldId id="282" r:id="rId76"/>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Lustria" charset="1" panose="02000603060000020004"/>
      <p:regular r:id="rId10"/>
    </p:embeddedFont>
    <p:embeddedFont>
      <p:font typeface="Lora" charset="1" panose="00000500000000000000"/>
      <p:regular r:id="rId11"/>
    </p:embeddedFont>
    <p:embeddedFont>
      <p:font typeface="Lora Bold" charset="1" panose="00000800000000000000"/>
      <p:regular r:id="rId12"/>
    </p:embeddedFont>
    <p:embeddedFont>
      <p:font typeface="Lora Italics" charset="1" panose="00000500000000000000"/>
      <p:regular r:id="rId13"/>
    </p:embeddedFont>
    <p:embeddedFont>
      <p:font typeface="Lora Bold Italics" charset="1" panose="00000800000000000000"/>
      <p:regular r:id="rId14"/>
    </p:embeddedFont>
    <p:embeddedFont>
      <p:font typeface="Arimo" charset="1" panose="020B0604020202020204"/>
      <p:regular r:id="rId15"/>
    </p:embeddedFont>
    <p:embeddedFont>
      <p:font typeface="Arimo Bold" charset="1" panose="020B0704020202020204"/>
      <p:regular r:id="rId16"/>
    </p:embeddedFont>
    <p:embeddedFont>
      <p:font typeface="Arimo Italics" charset="1" panose="020B0604020202090204"/>
      <p:regular r:id="rId17"/>
    </p:embeddedFont>
    <p:embeddedFont>
      <p:font typeface="Arimo Bold Italics" charset="1" panose="020B0704020202090204"/>
      <p:regular r:id="rId18"/>
    </p:embeddedFont>
    <p:embeddedFont>
      <p:font typeface="Quicksand" charset="1" panose="00000500000000000000"/>
      <p:regular r:id="rId19"/>
    </p:embeddedFont>
    <p:embeddedFont>
      <p:font typeface="Quicksand Bold" charset="1" panose="00000800000000000000"/>
      <p:regular r:id="rId20"/>
    </p:embeddedFont>
    <p:embeddedFont>
      <p:font typeface="Quicksand Italics" charset="1" panose="02070303000000060000"/>
      <p:regular r:id="rId21"/>
    </p:embeddedFont>
    <p:embeddedFont>
      <p:font typeface="Quicksand Bold Italics" charset="1" panose="00000000000000000000"/>
      <p:regular r:id="rId22"/>
    </p:embeddedFont>
    <p:embeddedFont>
      <p:font typeface="DM Serif Display" charset="1" panose="00000000000000000000"/>
      <p:regular r:id="rId23"/>
    </p:embeddedFont>
    <p:embeddedFont>
      <p:font typeface="DM Serif Display Italics" charset="1" panose="00000000000000000000"/>
      <p:regular r:id="rId24"/>
    </p:embeddedFont>
    <p:embeddedFont>
      <p:font typeface="Bernoru Condensed" charset="1" panose="00000A06000000000000"/>
      <p:regular r:id="rId25"/>
    </p:embeddedFont>
    <p:embeddedFont>
      <p:font typeface="Herr Von Muellerhoff" charset="1" panose="02000506000000020004"/>
      <p:regular r:id="rId26"/>
    </p:embeddedFont>
    <p:embeddedFont>
      <p:font typeface="Belleza" charset="1" panose="02000503050000020003"/>
      <p:regular r:id="rId27"/>
    </p:embeddedFont>
    <p:embeddedFont>
      <p:font typeface="Lancelot" charset="1" panose="02000000000000000000"/>
      <p:regular r:id="rId28"/>
    </p:embeddedFont>
    <p:embeddedFont>
      <p:font typeface="Apricots" charset="1" panose="00000000000000000000"/>
      <p:regular r:id="rId29"/>
    </p:embeddedFont>
    <p:embeddedFont>
      <p:font typeface="Celandine" charset="1" panose="00000500000000000000"/>
      <p:regular r:id="rId30"/>
    </p:embeddedFont>
    <p:embeddedFont>
      <p:font typeface="Sigher" charset="1" panose="00000000000000000000"/>
      <p:regular r:id="rId31"/>
    </p:embeddedFont>
    <p:embeddedFont>
      <p:font typeface="ITC Benguiat" charset="1" panose="02030603050306020704"/>
      <p:regular r:id="rId32"/>
    </p:embeddedFont>
    <p:embeddedFont>
      <p:font typeface="ITC Benguiat Bold" charset="1" panose="02030904050306020704"/>
      <p:regular r:id="rId33"/>
    </p:embeddedFont>
    <p:embeddedFont>
      <p:font typeface="ITC Benguiat Italics" charset="1" panose="02030604050306090704"/>
      <p:regular r:id="rId34"/>
    </p:embeddedFont>
    <p:embeddedFont>
      <p:font typeface="ITC Benguiat Bold Italics" charset="1" panose="02030905050306090704"/>
      <p:regular r:id="rId35"/>
    </p:embeddedFont>
    <p:embeddedFont>
      <p:font typeface="ITC Benguiat Medium" charset="1" panose="02030704050306020704"/>
      <p:regular r:id="rId36"/>
    </p:embeddedFont>
    <p:embeddedFont>
      <p:font typeface="ITC Benguiat Medium Italics" charset="1" panose="02030704050306090704"/>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anva Sans Italics" charset="1" panose="020B0503030501040103"/>
      <p:regular r:id="rId40"/>
    </p:embeddedFont>
    <p:embeddedFont>
      <p:font typeface="Canva Sans Bold Italics" charset="1" panose="020B0803030501040103"/>
      <p:regular r:id="rId41"/>
    </p:embeddedFont>
    <p:embeddedFont>
      <p:font typeface="Canva Sans Medium" charset="1" panose="020B0603030501040103"/>
      <p:regular r:id="rId42"/>
    </p:embeddedFont>
    <p:embeddedFont>
      <p:font typeface="Canva Sans Medium Italics" charset="1" panose="020B0603030501040103"/>
      <p:regular r:id="rId43"/>
    </p:embeddedFont>
    <p:embeddedFont>
      <p:font typeface="The Seasons" charset="1" panose="00000000000000000000"/>
      <p:regular r:id="rId44"/>
    </p:embeddedFont>
    <p:embeddedFont>
      <p:font typeface="The Seasons Bold" charset="1" panose="00000000000000000000"/>
      <p:regular r:id="rId45"/>
    </p:embeddedFont>
    <p:embeddedFont>
      <p:font typeface="The Seasons Italics" charset="1" panose="00000000000000000000"/>
      <p:regular r:id="rId46"/>
    </p:embeddedFont>
    <p:embeddedFont>
      <p:font typeface="The Seasons Bold Italics" charset="1" panose="00000000000000000000"/>
      <p:regular r:id="rId47"/>
    </p:embeddedFont>
    <p:embeddedFont>
      <p:font typeface="The Seasons Light" charset="1" panose="00000000000000000000"/>
      <p:regular r:id="rId48"/>
    </p:embeddedFont>
    <p:embeddedFont>
      <p:font typeface="The Seasons Light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72" Target="slides/slide23.xml" Type="http://schemas.openxmlformats.org/officeDocument/2006/relationships/slide"/><Relationship Id="rId73" Target="slides/slide24.xml" Type="http://schemas.openxmlformats.org/officeDocument/2006/relationships/slide"/><Relationship Id="rId74" Target="slides/slide25.xml" Type="http://schemas.openxmlformats.org/officeDocument/2006/relationships/slide"/><Relationship Id="rId75" Target="slides/slide26.xml" Type="http://schemas.openxmlformats.org/officeDocument/2006/relationships/slide"/><Relationship Id="rId76" Target="slides/slide2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8.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3.jpe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6.jpeg" Type="http://schemas.openxmlformats.org/officeDocument/2006/relationships/image"/><Relationship Id="rId5" Target="../media/image3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 Id="rId5" Target="https://en.m.wikipedia.org/wiki/Multi-level_marketing" TargetMode="External" Type="http://schemas.openxmlformats.org/officeDocument/2006/relationships/hyperlink"/><Relationship Id="rId6" Target="https://en.m.wikipedia.org/wiki/Dietary_supplements"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25.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jpeg" Type="http://schemas.openxmlformats.org/officeDocument/2006/relationships/image"/><Relationship Id="rId4" Target="../media/image48.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jpeg" Type="http://schemas.openxmlformats.org/officeDocument/2006/relationships/image"/><Relationship Id="rId4" Target="../media/image52.jpeg" Type="http://schemas.openxmlformats.org/officeDocument/2006/relationships/image"/><Relationship Id="rId5" Target="../media/image53.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2.jpeg" Type="http://schemas.openxmlformats.org/officeDocument/2006/relationships/image"/><Relationship Id="rId4" Target="../media/image11.jpeg" Type="http://schemas.openxmlformats.org/officeDocument/2006/relationships/image"/><Relationship Id="rId5" Target="../media/image1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3.jpeg" Type="http://schemas.openxmlformats.org/officeDocument/2006/relationships/image"/><Relationship Id="rId5"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jpeg" Type="http://schemas.openxmlformats.org/officeDocument/2006/relationships/image"/><Relationship Id="rId4" Target="../media/image12.jpeg" Type="http://schemas.openxmlformats.org/officeDocument/2006/relationships/image"/><Relationship Id="rId5"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21655" y="0"/>
            <a:ext cx="5657850" cy="10287000"/>
            <a:chOff x="0" y="0"/>
            <a:chExt cx="1913890" cy="3479800"/>
          </a:xfrm>
        </p:grpSpPr>
        <p:sp>
          <p:nvSpPr>
            <p:cNvPr name="Freeform 3" id="3"/>
            <p:cNvSpPr/>
            <p:nvPr/>
          </p:nvSpPr>
          <p:spPr>
            <a:xfrm flipH="false" flipV="false" rot="0">
              <a:off x="0" y="0"/>
              <a:ext cx="1913890" cy="3479800"/>
            </a:xfrm>
            <a:custGeom>
              <a:avLst/>
              <a:gdLst/>
              <a:ahLst/>
              <a:cxnLst/>
              <a:rect r="r" b="b" t="t" l="l"/>
              <a:pathLst>
                <a:path h="3479800" w="1913890">
                  <a:moveTo>
                    <a:pt x="0" y="0"/>
                  </a:moveTo>
                  <a:lnTo>
                    <a:pt x="1913890" y="0"/>
                  </a:lnTo>
                  <a:lnTo>
                    <a:pt x="1913890" y="3479800"/>
                  </a:lnTo>
                  <a:lnTo>
                    <a:pt x="0" y="3479800"/>
                  </a:lnTo>
                  <a:close/>
                </a:path>
              </a:pathLst>
            </a:custGeom>
            <a:solidFill>
              <a:srgbClr val="262427"/>
            </a:solidFill>
          </p:spPr>
        </p:sp>
      </p:grpSp>
      <p:grpSp>
        <p:nvGrpSpPr>
          <p:cNvPr name="Group 4" id="4"/>
          <p:cNvGrpSpPr>
            <a:grpSpLocks noChangeAspect="true"/>
          </p:cNvGrpSpPr>
          <p:nvPr/>
        </p:nvGrpSpPr>
        <p:grpSpPr>
          <a:xfrm rot="0">
            <a:off x="11369761" y="2136237"/>
            <a:ext cx="6918239" cy="6918239"/>
            <a:chOff x="0" y="0"/>
            <a:chExt cx="2787650" cy="2787650"/>
          </a:xfrm>
        </p:grpSpPr>
        <p:sp>
          <p:nvSpPr>
            <p:cNvPr name="Freeform 5" id="5"/>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A02F52"/>
            </a:solidFill>
          </p:spPr>
        </p:sp>
      </p:grpSp>
      <p:grpSp>
        <p:nvGrpSpPr>
          <p:cNvPr name="Group 6" id="6"/>
          <p:cNvGrpSpPr/>
          <p:nvPr/>
        </p:nvGrpSpPr>
        <p:grpSpPr>
          <a:xfrm rot="0">
            <a:off x="11620757" y="1394831"/>
            <a:ext cx="7659645" cy="765964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FFF7AD">
                    <a:alpha val="100000"/>
                  </a:srgbClr>
                </a:gs>
                <a:gs pos="100000">
                  <a:srgbClr val="FFA9F9">
                    <a:alpha val="100000"/>
                  </a:srgbClr>
                </a:gs>
              </a:gsLst>
              <a:lin ang="0"/>
            </a:gradFill>
          </p:spPr>
        </p:sp>
      </p:grpSp>
      <p:grpSp>
        <p:nvGrpSpPr>
          <p:cNvPr name="Group 8" id="8"/>
          <p:cNvGrpSpPr>
            <a:grpSpLocks noChangeAspect="true"/>
          </p:cNvGrpSpPr>
          <p:nvPr/>
        </p:nvGrpSpPr>
        <p:grpSpPr>
          <a:xfrm rot="0">
            <a:off x="9181667" y="976875"/>
            <a:ext cx="8077633" cy="807760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83" t="-9254" r="-405" b="-26570"/>
              </a:stretch>
            </a:blipFill>
          </p:spPr>
        </p:sp>
      </p:grpSp>
      <p:grpSp>
        <p:nvGrpSpPr>
          <p:cNvPr name="Group 10" id="10"/>
          <p:cNvGrpSpPr/>
          <p:nvPr/>
        </p:nvGrpSpPr>
        <p:grpSpPr>
          <a:xfrm rot="0">
            <a:off x="7130621" y="5642404"/>
            <a:ext cx="3256778" cy="325677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2" id="12"/>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33717" y="4477640"/>
            <a:ext cx="4826093" cy="4780660"/>
          </a:xfrm>
          <a:custGeom>
            <a:avLst/>
            <a:gdLst/>
            <a:ahLst/>
            <a:cxnLst/>
            <a:rect r="r" b="b" t="t" l="l"/>
            <a:pathLst>
              <a:path h="4780660" w="4826093">
                <a:moveTo>
                  <a:pt x="0" y="0"/>
                </a:moveTo>
                <a:lnTo>
                  <a:pt x="4826093" y="0"/>
                </a:lnTo>
                <a:lnTo>
                  <a:pt x="4826093" y="4780660"/>
                </a:lnTo>
                <a:lnTo>
                  <a:pt x="0" y="4780660"/>
                </a:lnTo>
                <a:lnTo>
                  <a:pt x="0" y="0"/>
                </a:lnTo>
                <a:close/>
              </a:path>
            </a:pathLst>
          </a:custGeom>
          <a:blipFill>
            <a:blip r:embed="rId5"/>
            <a:stretch>
              <a:fillRect l="0" t="0" r="-22406" b="0"/>
            </a:stretch>
          </a:blipFill>
        </p:spPr>
      </p:sp>
      <p:sp>
        <p:nvSpPr>
          <p:cNvPr name="TextBox 14" id="14"/>
          <p:cNvSpPr txBox="true"/>
          <p:nvPr/>
        </p:nvSpPr>
        <p:spPr>
          <a:xfrm rot="0">
            <a:off x="102867" y="950687"/>
            <a:ext cx="10356977" cy="2456825"/>
          </a:xfrm>
          <a:prstGeom prst="rect">
            <a:avLst/>
          </a:prstGeom>
        </p:spPr>
        <p:txBody>
          <a:bodyPr anchor="t" rtlCol="false" tIns="0" lIns="0" bIns="0" rIns="0">
            <a:spAutoFit/>
          </a:bodyPr>
          <a:lstStyle/>
          <a:p>
            <a:pPr algn="ctr">
              <a:lnSpc>
                <a:spcPts val="8623"/>
              </a:lnSpc>
            </a:pPr>
            <a:r>
              <a:rPr lang="en-US" sz="9582" spc="-191">
                <a:solidFill>
                  <a:srgbClr val="D0A933"/>
                </a:solidFill>
                <a:latin typeface="ITC Benguiat"/>
              </a:rPr>
              <a:t>GEU BADMINTON TOURNAMENT </a:t>
            </a:r>
          </a:p>
        </p:txBody>
      </p:sp>
      <p:grpSp>
        <p:nvGrpSpPr>
          <p:cNvPr name="Group 15" id="15"/>
          <p:cNvGrpSpPr/>
          <p:nvPr/>
        </p:nvGrpSpPr>
        <p:grpSpPr>
          <a:xfrm rot="0">
            <a:off x="1481840" y="5947410"/>
            <a:ext cx="5648781" cy="1607820"/>
            <a:chOff x="0" y="0"/>
            <a:chExt cx="7531707" cy="2143760"/>
          </a:xfrm>
        </p:grpSpPr>
        <p:sp>
          <p:nvSpPr>
            <p:cNvPr name="TextBox 16" id="16"/>
            <p:cNvSpPr txBox="true"/>
            <p:nvPr/>
          </p:nvSpPr>
          <p:spPr>
            <a:xfrm rot="0">
              <a:off x="0" y="0"/>
              <a:ext cx="7531707" cy="1778000"/>
            </a:xfrm>
            <a:prstGeom prst="rect">
              <a:avLst/>
            </a:prstGeom>
          </p:spPr>
          <p:txBody>
            <a:bodyPr anchor="t" rtlCol="false" tIns="0" lIns="0" bIns="0" rIns="0">
              <a:spAutoFit/>
            </a:bodyPr>
            <a:lstStyle/>
            <a:p>
              <a:pPr algn="ctr">
                <a:lnSpc>
                  <a:spcPts val="10530"/>
                </a:lnSpc>
              </a:pPr>
            </a:p>
          </p:txBody>
        </p:sp>
        <p:sp>
          <p:nvSpPr>
            <p:cNvPr name="TextBox 17" id="17"/>
            <p:cNvSpPr txBox="true"/>
            <p:nvPr/>
          </p:nvSpPr>
          <p:spPr>
            <a:xfrm rot="0">
              <a:off x="0" y="1758950"/>
              <a:ext cx="7531707" cy="384810"/>
            </a:xfrm>
            <a:prstGeom prst="rect">
              <a:avLst/>
            </a:prstGeom>
          </p:spPr>
          <p:txBody>
            <a:bodyPr anchor="t" rtlCol="false" tIns="0" lIns="0" bIns="0" rIns="0">
              <a:spAutoFit/>
            </a:bodyPr>
            <a:lstStyle/>
            <a:p>
              <a:pPr algn="ctr">
                <a:lnSpc>
                  <a:spcPts val="2250"/>
                </a:lnSpc>
              </a:pPr>
            </a:p>
          </p:txBody>
        </p:sp>
      </p:grpSp>
      <p:grpSp>
        <p:nvGrpSpPr>
          <p:cNvPr name="Group 18" id="18"/>
          <p:cNvGrpSpPr/>
          <p:nvPr/>
        </p:nvGrpSpPr>
        <p:grpSpPr>
          <a:xfrm rot="0">
            <a:off x="1651657" y="5714118"/>
            <a:ext cx="7259396" cy="1556674"/>
            <a:chOff x="0" y="0"/>
            <a:chExt cx="9679194" cy="2075566"/>
          </a:xfrm>
        </p:grpSpPr>
        <p:sp>
          <p:nvSpPr>
            <p:cNvPr name="TextBox 19" id="19"/>
            <p:cNvSpPr txBox="true"/>
            <p:nvPr/>
          </p:nvSpPr>
          <p:spPr>
            <a:xfrm rot="0">
              <a:off x="0" y="-140990"/>
              <a:ext cx="5506606" cy="2180302"/>
            </a:xfrm>
            <a:prstGeom prst="rect">
              <a:avLst/>
            </a:prstGeom>
          </p:spPr>
          <p:txBody>
            <a:bodyPr anchor="t" rtlCol="false" tIns="0" lIns="0" bIns="0" rIns="0">
              <a:spAutoFit/>
            </a:bodyPr>
            <a:lstStyle/>
            <a:p>
              <a:pPr algn="ctr">
                <a:lnSpc>
                  <a:spcPts val="13700"/>
                </a:lnSpc>
                <a:spcBef>
                  <a:spcPct val="0"/>
                </a:spcBef>
              </a:pPr>
            </a:p>
          </p:txBody>
        </p:sp>
        <p:sp>
          <p:nvSpPr>
            <p:cNvPr name="TextBox 20" id="20"/>
            <p:cNvSpPr txBox="true"/>
            <p:nvPr/>
          </p:nvSpPr>
          <p:spPr>
            <a:xfrm rot="0">
              <a:off x="5785187" y="-200025"/>
              <a:ext cx="3894007" cy="2275591"/>
            </a:xfrm>
            <a:prstGeom prst="rect">
              <a:avLst/>
            </a:prstGeom>
          </p:spPr>
          <p:txBody>
            <a:bodyPr anchor="t" rtlCol="false" tIns="0" lIns="0" bIns="0" rIns="0">
              <a:spAutoFit/>
            </a:bodyPr>
            <a:lstStyle/>
            <a:p>
              <a:pPr algn="ctr">
                <a:lnSpc>
                  <a:spcPts val="14385"/>
                </a:lnSpc>
                <a:spcBef>
                  <a:spcPct val="0"/>
                </a:spcBef>
              </a:pPr>
            </a:p>
          </p:txBody>
        </p:sp>
      </p:grpSp>
      <p:sp>
        <p:nvSpPr>
          <p:cNvPr name="TextBox 21" id="21"/>
          <p:cNvSpPr txBox="true"/>
          <p:nvPr/>
        </p:nvSpPr>
        <p:spPr>
          <a:xfrm rot="0">
            <a:off x="2720281" y="5110353"/>
            <a:ext cx="3744191" cy="628650"/>
          </a:xfrm>
          <a:prstGeom prst="rect">
            <a:avLst/>
          </a:prstGeom>
        </p:spPr>
        <p:txBody>
          <a:bodyPr anchor="t" rtlCol="false" tIns="0" lIns="0" bIns="0" rIns="0">
            <a:spAutoFit/>
          </a:bodyPr>
          <a:lstStyle/>
          <a:p>
            <a:pPr algn="ctr">
              <a:lnSpc>
                <a:spcPts val="4087"/>
              </a:lnSpc>
              <a:spcBef>
                <a:spcPct val="0"/>
              </a:spcBef>
            </a:pPr>
          </a:p>
        </p:txBody>
      </p:sp>
      <p:sp>
        <p:nvSpPr>
          <p:cNvPr name="TextBox 22" id="22"/>
          <p:cNvSpPr txBox="true"/>
          <p:nvPr/>
        </p:nvSpPr>
        <p:spPr>
          <a:xfrm rot="0">
            <a:off x="1481840" y="5509054"/>
            <a:ext cx="7259396" cy="4675095"/>
          </a:xfrm>
          <a:prstGeom prst="rect">
            <a:avLst/>
          </a:prstGeom>
        </p:spPr>
        <p:txBody>
          <a:bodyPr anchor="t" rtlCol="false" tIns="0" lIns="0" bIns="0" rIns="0">
            <a:spAutoFit/>
          </a:bodyPr>
          <a:lstStyle/>
          <a:p>
            <a:pPr algn="ctr">
              <a:lnSpc>
                <a:spcPts val="3683"/>
              </a:lnSpc>
            </a:pPr>
            <a:r>
              <a:rPr lang="en-US" sz="2245">
                <a:solidFill>
                  <a:srgbClr val="D0A933"/>
                </a:solidFill>
                <a:latin typeface="ITC Benguiat"/>
              </a:rPr>
              <a:t>Group: I</a:t>
            </a:r>
          </a:p>
          <a:p>
            <a:pPr algn="ctr">
              <a:lnSpc>
                <a:spcPts val="3683"/>
              </a:lnSpc>
            </a:pPr>
            <a:r>
              <a:rPr lang="en-US" sz="2245">
                <a:solidFill>
                  <a:srgbClr val="D0A933"/>
                </a:solidFill>
                <a:latin typeface="ITC Benguiat"/>
              </a:rPr>
              <a:t>Group members: Prachi Rawat</a:t>
            </a:r>
          </a:p>
          <a:p>
            <a:pPr algn="ctr">
              <a:lnSpc>
                <a:spcPts val="3683"/>
              </a:lnSpc>
            </a:pPr>
            <a:r>
              <a:rPr lang="en-US" sz="2245">
                <a:solidFill>
                  <a:srgbClr val="D0A933"/>
                </a:solidFill>
                <a:latin typeface="ITC Benguiat"/>
              </a:rPr>
              <a:t>                                 Kashish Kumar</a:t>
            </a:r>
          </a:p>
          <a:p>
            <a:pPr algn="ctr">
              <a:lnSpc>
                <a:spcPts val="3683"/>
              </a:lnSpc>
            </a:pPr>
            <a:r>
              <a:rPr lang="en-US" sz="2245">
                <a:solidFill>
                  <a:srgbClr val="D0A933"/>
                </a:solidFill>
                <a:latin typeface="ITC Benguiat"/>
              </a:rPr>
              <a:t>                              Krishna Garg</a:t>
            </a:r>
          </a:p>
          <a:p>
            <a:pPr algn="ctr">
              <a:lnSpc>
                <a:spcPts val="3683"/>
              </a:lnSpc>
            </a:pPr>
            <a:r>
              <a:rPr lang="en-US" sz="2245">
                <a:solidFill>
                  <a:srgbClr val="D0A933"/>
                </a:solidFill>
                <a:latin typeface="ITC Benguiat"/>
              </a:rPr>
              <a:t>                             Drishti Juyal</a:t>
            </a:r>
          </a:p>
          <a:p>
            <a:pPr algn="ctr">
              <a:lnSpc>
                <a:spcPts val="3683"/>
              </a:lnSpc>
            </a:pPr>
            <a:r>
              <a:rPr lang="en-US" sz="2245">
                <a:solidFill>
                  <a:srgbClr val="D0A933"/>
                </a:solidFill>
                <a:latin typeface="ITC Benguiat"/>
              </a:rPr>
              <a:t>                               Mayank Singh</a:t>
            </a:r>
          </a:p>
          <a:p>
            <a:pPr algn="ctr">
              <a:lnSpc>
                <a:spcPts val="3683"/>
              </a:lnSpc>
            </a:pPr>
            <a:r>
              <a:rPr lang="en-US" sz="2245">
                <a:solidFill>
                  <a:srgbClr val="D0A933"/>
                </a:solidFill>
                <a:latin typeface="ITC Benguiat"/>
              </a:rPr>
              <a:t>                         </a:t>
            </a:r>
          </a:p>
          <a:p>
            <a:pPr algn="ctr">
              <a:lnSpc>
                <a:spcPts val="3683"/>
              </a:lnSpc>
            </a:pPr>
            <a:r>
              <a:rPr lang="en-US" sz="2245">
                <a:solidFill>
                  <a:srgbClr val="D0A933"/>
                </a:solidFill>
                <a:latin typeface="ITC Benguiat"/>
              </a:rPr>
              <a:t>                      </a:t>
            </a:r>
          </a:p>
          <a:p>
            <a:pPr algn="ctr">
              <a:lnSpc>
                <a:spcPts val="3683"/>
              </a:lnSpc>
            </a:pPr>
            <a:r>
              <a:rPr lang="en-US" sz="2245">
                <a:solidFill>
                  <a:srgbClr val="D0A933"/>
                </a:solidFill>
                <a:latin typeface="ITC Benguiat"/>
              </a:rPr>
              <a:t>                          </a:t>
            </a:r>
          </a:p>
          <a:p>
            <a:pPr algn="ctr">
              <a:lnSpc>
                <a:spcPts val="3683"/>
              </a:lnSpc>
              <a:spcBef>
                <a:spcPct val="0"/>
              </a:spcBef>
            </a:pPr>
          </a:p>
        </p:txBody>
      </p:sp>
      <p:grpSp>
        <p:nvGrpSpPr>
          <p:cNvPr name="Group 23" id="23"/>
          <p:cNvGrpSpPr/>
          <p:nvPr/>
        </p:nvGrpSpPr>
        <p:grpSpPr>
          <a:xfrm rot="0">
            <a:off x="3924176" y="4153962"/>
            <a:ext cx="6412891" cy="1723427"/>
            <a:chOff x="0" y="0"/>
            <a:chExt cx="8550521" cy="2297903"/>
          </a:xfrm>
        </p:grpSpPr>
        <p:sp>
          <p:nvSpPr>
            <p:cNvPr name="TextBox 24" id="24"/>
            <p:cNvSpPr txBox="true"/>
            <p:nvPr/>
          </p:nvSpPr>
          <p:spPr>
            <a:xfrm rot="0">
              <a:off x="0" y="-95250"/>
              <a:ext cx="8550521" cy="923925"/>
            </a:xfrm>
            <a:prstGeom prst="rect">
              <a:avLst/>
            </a:prstGeom>
          </p:spPr>
          <p:txBody>
            <a:bodyPr anchor="t" rtlCol="false" tIns="0" lIns="0" bIns="0" rIns="0">
              <a:spAutoFit/>
            </a:bodyPr>
            <a:lstStyle/>
            <a:p>
              <a:pPr algn="ctr">
                <a:lnSpc>
                  <a:spcPts val="5981"/>
                </a:lnSpc>
              </a:pPr>
              <a:r>
                <a:rPr lang="en-US" sz="4125">
                  <a:solidFill>
                    <a:srgbClr val="D0A933"/>
                  </a:solidFill>
                  <a:latin typeface="Lustria"/>
                </a:rPr>
                <a:t>GEU Sports Ltd.</a:t>
              </a:r>
            </a:p>
          </p:txBody>
        </p:sp>
        <p:sp>
          <p:nvSpPr>
            <p:cNvPr name="TextBox 25" id="25"/>
            <p:cNvSpPr txBox="true"/>
            <p:nvPr/>
          </p:nvSpPr>
          <p:spPr>
            <a:xfrm rot="0">
              <a:off x="0" y="1758153"/>
              <a:ext cx="8550521" cy="539750"/>
            </a:xfrm>
            <a:prstGeom prst="rect">
              <a:avLst/>
            </a:prstGeom>
          </p:spPr>
          <p:txBody>
            <a:bodyPr anchor="t" rtlCol="false" tIns="0" lIns="0" bIns="0" rIns="0">
              <a:spAutoFit/>
            </a:bodyPr>
            <a:lstStyle/>
            <a:p>
              <a:pPr algn="ctr">
                <a:lnSpc>
                  <a:spcPts val="347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37178" y="5143500"/>
            <a:ext cx="9392075" cy="4738690"/>
          </a:xfrm>
          <a:custGeom>
            <a:avLst/>
            <a:gdLst/>
            <a:ahLst/>
            <a:cxnLst/>
            <a:rect r="r" b="b" t="t" l="l"/>
            <a:pathLst>
              <a:path h="4738690" w="9392075">
                <a:moveTo>
                  <a:pt x="0" y="0"/>
                </a:moveTo>
                <a:lnTo>
                  <a:pt x="9392075" y="0"/>
                </a:lnTo>
                <a:lnTo>
                  <a:pt x="9392075" y="4738690"/>
                </a:lnTo>
                <a:lnTo>
                  <a:pt x="0" y="4738690"/>
                </a:lnTo>
                <a:lnTo>
                  <a:pt x="0" y="0"/>
                </a:lnTo>
                <a:close/>
              </a:path>
            </a:pathLst>
          </a:custGeom>
          <a:blipFill>
            <a:blip r:embed="rId2"/>
            <a:stretch>
              <a:fillRect l="-15530" t="-22194" r="-17920" b="-48854"/>
            </a:stretch>
          </a:blipFill>
        </p:spPr>
      </p:sp>
      <p:sp>
        <p:nvSpPr>
          <p:cNvPr name="Freeform 3" id="3"/>
          <p:cNvSpPr/>
          <p:nvPr/>
        </p:nvSpPr>
        <p:spPr>
          <a:xfrm flipH="false" flipV="false" rot="0">
            <a:off x="344936" y="1759240"/>
            <a:ext cx="3812498" cy="7499060"/>
          </a:xfrm>
          <a:custGeom>
            <a:avLst/>
            <a:gdLst/>
            <a:ahLst/>
            <a:cxnLst/>
            <a:rect r="r" b="b" t="t" l="l"/>
            <a:pathLst>
              <a:path h="7499060" w="3812498">
                <a:moveTo>
                  <a:pt x="0" y="0"/>
                </a:moveTo>
                <a:lnTo>
                  <a:pt x="3812498" y="0"/>
                </a:lnTo>
                <a:lnTo>
                  <a:pt x="3812498" y="7499060"/>
                </a:lnTo>
                <a:lnTo>
                  <a:pt x="0" y="7499060"/>
                </a:lnTo>
                <a:lnTo>
                  <a:pt x="0" y="0"/>
                </a:lnTo>
                <a:close/>
              </a:path>
            </a:pathLst>
          </a:custGeom>
          <a:blipFill>
            <a:blip r:embed="rId3"/>
            <a:stretch>
              <a:fillRect l="-29438" t="-18503" r="-59095" b="-20058"/>
            </a:stretch>
          </a:blipFill>
        </p:spPr>
      </p:sp>
      <p:sp>
        <p:nvSpPr>
          <p:cNvPr name="Freeform 4" id="4"/>
          <p:cNvSpPr/>
          <p:nvPr/>
        </p:nvSpPr>
        <p:spPr>
          <a:xfrm flipH="false" flipV="false" rot="0">
            <a:off x="5288128" y="1759240"/>
            <a:ext cx="12324275" cy="3749530"/>
          </a:xfrm>
          <a:custGeom>
            <a:avLst/>
            <a:gdLst/>
            <a:ahLst/>
            <a:cxnLst/>
            <a:rect r="r" b="b" t="t" l="l"/>
            <a:pathLst>
              <a:path h="3749530" w="12324275">
                <a:moveTo>
                  <a:pt x="0" y="0"/>
                </a:moveTo>
                <a:lnTo>
                  <a:pt x="12324275" y="0"/>
                </a:lnTo>
                <a:lnTo>
                  <a:pt x="12324275" y="3749530"/>
                </a:lnTo>
                <a:lnTo>
                  <a:pt x="0" y="3749530"/>
                </a:lnTo>
                <a:lnTo>
                  <a:pt x="0" y="0"/>
                </a:lnTo>
                <a:close/>
              </a:path>
            </a:pathLst>
          </a:custGeom>
          <a:blipFill>
            <a:blip r:embed="rId4"/>
            <a:stretch>
              <a:fillRect l="0" t="-51232" r="0" b="-53726"/>
            </a:stretch>
          </a:blipFill>
        </p:spPr>
      </p:sp>
      <p:sp>
        <p:nvSpPr>
          <p:cNvPr name="TextBox 5" id="5"/>
          <p:cNvSpPr txBox="true"/>
          <p:nvPr/>
        </p:nvSpPr>
        <p:spPr>
          <a:xfrm rot="0">
            <a:off x="4806799" y="-9374"/>
            <a:ext cx="13286934" cy="1882140"/>
          </a:xfrm>
          <a:prstGeom prst="rect">
            <a:avLst/>
          </a:prstGeom>
        </p:spPr>
        <p:txBody>
          <a:bodyPr anchor="t" rtlCol="false" tIns="0" lIns="0" bIns="0" rIns="0">
            <a:spAutoFit/>
          </a:bodyPr>
          <a:lstStyle/>
          <a:p>
            <a:pPr algn="ctr">
              <a:lnSpc>
                <a:spcPts val="13860"/>
              </a:lnSpc>
            </a:pPr>
            <a:r>
              <a:rPr lang="en-US" sz="9900">
                <a:solidFill>
                  <a:srgbClr val="000000"/>
                </a:solidFill>
                <a:latin typeface="ITC Benguiat"/>
              </a:rPr>
              <a:t>BADMINTON COURT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42362" y="1619977"/>
            <a:ext cx="12435402" cy="7545450"/>
          </a:xfrm>
          <a:prstGeom prst="rect">
            <a:avLst/>
          </a:prstGeom>
        </p:spPr>
        <p:txBody>
          <a:bodyPr anchor="t" rtlCol="false" tIns="0" lIns="0" bIns="0" rIns="0">
            <a:spAutoFit/>
          </a:bodyPr>
          <a:lstStyle/>
          <a:p>
            <a:pPr algn="ctr">
              <a:lnSpc>
                <a:spcPts val="4634"/>
              </a:lnSpc>
            </a:pPr>
            <a:r>
              <a:rPr lang="en-US" sz="3310">
                <a:solidFill>
                  <a:srgbClr val="000000"/>
                </a:solidFill>
                <a:latin typeface="Bernoru Condensed"/>
              </a:rPr>
              <a:t>#include &lt;stdio.h&gt;</a:t>
            </a:r>
          </a:p>
          <a:p>
            <a:pPr algn="ctr">
              <a:lnSpc>
                <a:spcPts val="4634"/>
              </a:lnSpc>
            </a:pPr>
            <a:r>
              <a:rPr lang="en-US" sz="3310">
                <a:solidFill>
                  <a:srgbClr val="000000"/>
                </a:solidFill>
                <a:latin typeface="Bernoru Condensed"/>
              </a:rPr>
              <a:t>int main() {</a:t>
            </a:r>
          </a:p>
          <a:p>
            <a:pPr algn="ctr">
              <a:lnSpc>
                <a:spcPts val="4634"/>
              </a:lnSpc>
            </a:pPr>
            <a:r>
              <a:rPr lang="en-US" sz="3310">
                <a:solidFill>
                  <a:srgbClr val="000000"/>
                </a:solidFill>
                <a:latin typeface="Bernoru Condensed"/>
              </a:rPr>
              <a:t>    </a:t>
            </a:r>
          </a:p>
          <a:p>
            <a:pPr algn="ctr">
              <a:lnSpc>
                <a:spcPts val="4634"/>
              </a:lnSpc>
            </a:pPr>
            <a:r>
              <a:rPr lang="en-US" sz="3310">
                <a:solidFill>
                  <a:srgbClr val="000000"/>
                </a:solidFill>
                <a:latin typeface="Bernoru Condensed"/>
              </a:rPr>
              <a:t>    int badmintonRacketsPerMatch = 2;</a:t>
            </a:r>
          </a:p>
          <a:p>
            <a:pPr algn="ctr">
              <a:lnSpc>
                <a:spcPts val="4634"/>
              </a:lnSpc>
            </a:pPr>
            <a:r>
              <a:rPr lang="en-US" sz="3310">
                <a:solidFill>
                  <a:srgbClr val="000000"/>
                </a:solidFill>
                <a:latin typeface="Bernoru Condensed"/>
              </a:rPr>
              <a:t>    int shuttlecocksPerMatch = 6;</a:t>
            </a:r>
          </a:p>
          <a:p>
            <a:pPr algn="ctr">
              <a:lnSpc>
                <a:spcPts val="4634"/>
              </a:lnSpc>
            </a:pPr>
            <a:r>
              <a:rPr lang="en-US" sz="3310">
                <a:solidFill>
                  <a:srgbClr val="000000"/>
                </a:solidFill>
                <a:latin typeface="Bernoru Condensed"/>
              </a:rPr>
              <a:t>    int pairsOfShoesPerMatch = 2;</a:t>
            </a:r>
          </a:p>
          <a:p>
            <a:pPr algn="ctr">
              <a:lnSpc>
                <a:spcPts val="4634"/>
              </a:lnSpc>
            </a:pPr>
            <a:r>
              <a:rPr lang="en-US" sz="3310">
                <a:solidFill>
                  <a:srgbClr val="000000"/>
                </a:solidFill>
                <a:latin typeface="Bernoru Condensed"/>
              </a:rPr>
              <a:t>    int totalEquipment = badmintonRacketsPerMatch + shuttlecocksPerMatch + (pairsOfShoesPerMatch * 2);</a:t>
            </a:r>
          </a:p>
          <a:p>
            <a:pPr algn="ctr">
              <a:lnSpc>
                <a:spcPts val="4634"/>
              </a:lnSpc>
            </a:pPr>
            <a:r>
              <a:rPr lang="en-US" sz="3310">
                <a:solidFill>
                  <a:srgbClr val="000000"/>
                </a:solidFill>
                <a:latin typeface="Bernoru Condensed"/>
              </a:rPr>
              <a:t>    printf("Total number of badminton equipment needed for a match: %d\n", totalEquipment);</a:t>
            </a:r>
          </a:p>
          <a:p>
            <a:pPr algn="ctr">
              <a:lnSpc>
                <a:spcPts val="4634"/>
              </a:lnSpc>
            </a:pPr>
          </a:p>
          <a:p>
            <a:pPr algn="ctr">
              <a:lnSpc>
                <a:spcPts val="4634"/>
              </a:lnSpc>
            </a:pPr>
            <a:r>
              <a:rPr lang="en-US" sz="3310">
                <a:solidFill>
                  <a:srgbClr val="000000"/>
                </a:solidFill>
                <a:latin typeface="Bernoru Condensed"/>
              </a:rPr>
              <a:t>    return 0;</a:t>
            </a:r>
          </a:p>
          <a:p>
            <a:pPr algn="ctr">
              <a:lnSpc>
                <a:spcPts val="4634"/>
              </a:lnSpc>
            </a:pPr>
            <a:r>
              <a:rPr lang="en-US" sz="3310">
                <a:solidFill>
                  <a:srgbClr val="000000"/>
                </a:solidFill>
                <a:latin typeface="Bernoru Condensed"/>
              </a:rPr>
              <a:t>}</a:t>
            </a:r>
          </a:p>
        </p:txBody>
      </p:sp>
      <p:sp>
        <p:nvSpPr>
          <p:cNvPr name="Freeform 4" id="4"/>
          <p:cNvSpPr/>
          <p:nvPr/>
        </p:nvSpPr>
        <p:spPr>
          <a:xfrm flipH="false" flipV="false" rot="1134075">
            <a:off x="14071106" y="287295"/>
            <a:ext cx="4103945" cy="4006751"/>
          </a:xfrm>
          <a:custGeom>
            <a:avLst/>
            <a:gdLst/>
            <a:ahLst/>
            <a:cxnLst/>
            <a:rect r="r" b="b" t="t" l="l"/>
            <a:pathLst>
              <a:path h="4006751" w="4103945">
                <a:moveTo>
                  <a:pt x="0" y="0"/>
                </a:moveTo>
                <a:lnTo>
                  <a:pt x="4103945" y="0"/>
                </a:lnTo>
                <a:lnTo>
                  <a:pt x="4103945" y="4006750"/>
                </a:lnTo>
                <a:lnTo>
                  <a:pt x="0" y="4006750"/>
                </a:lnTo>
                <a:lnTo>
                  <a:pt x="0" y="0"/>
                </a:lnTo>
                <a:close/>
              </a:path>
            </a:pathLst>
          </a:custGeom>
          <a:blipFill>
            <a:blip r:embed="rId4">
              <a:alphaModFix amt="65000"/>
            </a:blip>
            <a:stretch>
              <a:fillRect l="-21628" t="0" r="0" b="-66048"/>
            </a:stretch>
          </a:blipFill>
        </p:spPr>
      </p:sp>
      <p:sp>
        <p:nvSpPr>
          <p:cNvPr name="Freeform 5" id="5"/>
          <p:cNvSpPr/>
          <p:nvPr/>
        </p:nvSpPr>
        <p:spPr>
          <a:xfrm flipH="false" flipV="false" rot="0">
            <a:off x="-822967" y="-265406"/>
            <a:ext cx="6366532" cy="3276370"/>
          </a:xfrm>
          <a:custGeom>
            <a:avLst/>
            <a:gdLst/>
            <a:ahLst/>
            <a:cxnLst/>
            <a:rect r="r" b="b" t="t" l="l"/>
            <a:pathLst>
              <a:path h="3276370" w="6366532">
                <a:moveTo>
                  <a:pt x="0" y="0"/>
                </a:moveTo>
                <a:lnTo>
                  <a:pt x="6366532" y="0"/>
                </a:lnTo>
                <a:lnTo>
                  <a:pt x="6366532" y="3276369"/>
                </a:lnTo>
                <a:lnTo>
                  <a:pt x="0" y="3276369"/>
                </a:lnTo>
                <a:lnTo>
                  <a:pt x="0" y="0"/>
                </a:lnTo>
                <a:close/>
              </a:path>
            </a:pathLst>
          </a:custGeom>
          <a:blipFill>
            <a:blip r:embed="rId5">
              <a:alphaModFix amt="55000"/>
            </a:blip>
            <a:stretch>
              <a:fillRect l="-31286" t="-70230" r="-225" b="0"/>
            </a:stretch>
          </a:blipFill>
        </p:spPr>
      </p:sp>
      <p:sp>
        <p:nvSpPr>
          <p:cNvPr name="Freeform 6" id="6"/>
          <p:cNvSpPr/>
          <p:nvPr/>
        </p:nvSpPr>
        <p:spPr>
          <a:xfrm flipH="false" flipV="false" rot="0">
            <a:off x="13570395" y="6949261"/>
            <a:ext cx="4614739" cy="3863011"/>
          </a:xfrm>
          <a:custGeom>
            <a:avLst/>
            <a:gdLst/>
            <a:ahLst/>
            <a:cxnLst/>
            <a:rect r="r" b="b" t="t" l="l"/>
            <a:pathLst>
              <a:path h="3863011" w="4614739">
                <a:moveTo>
                  <a:pt x="0" y="0"/>
                </a:moveTo>
                <a:lnTo>
                  <a:pt x="4614738" y="0"/>
                </a:lnTo>
                <a:lnTo>
                  <a:pt x="4614738" y="3863011"/>
                </a:lnTo>
                <a:lnTo>
                  <a:pt x="0" y="3863011"/>
                </a:lnTo>
                <a:lnTo>
                  <a:pt x="0" y="0"/>
                </a:lnTo>
                <a:close/>
              </a:path>
            </a:pathLst>
          </a:custGeom>
          <a:blipFill>
            <a:blip r:embed="rId6">
              <a:alphaModFix amt="61000"/>
            </a:blip>
            <a:stretch>
              <a:fillRect l="-35374" t="0" r="0" b="-61498"/>
            </a:stretch>
          </a:blipFill>
        </p:spPr>
      </p:sp>
      <p:sp>
        <p:nvSpPr>
          <p:cNvPr name="Freeform 7" id="7"/>
          <p:cNvSpPr/>
          <p:nvPr/>
        </p:nvSpPr>
        <p:spPr>
          <a:xfrm flipH="false" flipV="false" rot="0">
            <a:off x="4911169" y="970009"/>
            <a:ext cx="10203929" cy="8921588"/>
          </a:xfrm>
          <a:custGeom>
            <a:avLst/>
            <a:gdLst/>
            <a:ahLst/>
            <a:cxnLst/>
            <a:rect r="r" b="b" t="t" l="l"/>
            <a:pathLst>
              <a:path h="8921588" w="10203929">
                <a:moveTo>
                  <a:pt x="0" y="0"/>
                </a:moveTo>
                <a:lnTo>
                  <a:pt x="10203929" y="0"/>
                </a:lnTo>
                <a:lnTo>
                  <a:pt x="10203929" y="8921587"/>
                </a:lnTo>
                <a:lnTo>
                  <a:pt x="0" y="8921587"/>
                </a:lnTo>
                <a:lnTo>
                  <a:pt x="0" y="0"/>
                </a:lnTo>
                <a:close/>
              </a:path>
            </a:pathLst>
          </a:custGeom>
          <a:blipFill>
            <a:blip r:embed="rId7">
              <a:alphaModFix amt="23000"/>
            </a:blip>
            <a:stretch>
              <a:fillRect l="-62879" t="0" r="-5710" b="-8462"/>
            </a:stretch>
          </a:blipFill>
        </p:spPr>
      </p:sp>
      <p:sp>
        <p:nvSpPr>
          <p:cNvPr name="Freeform 8" id="8"/>
          <p:cNvSpPr/>
          <p:nvPr/>
        </p:nvSpPr>
        <p:spPr>
          <a:xfrm flipH="false" flipV="false" rot="0">
            <a:off x="-80391" y="3010963"/>
            <a:ext cx="4991560" cy="7276037"/>
          </a:xfrm>
          <a:custGeom>
            <a:avLst/>
            <a:gdLst/>
            <a:ahLst/>
            <a:cxnLst/>
            <a:rect r="r" b="b" t="t" l="l"/>
            <a:pathLst>
              <a:path h="7276037" w="4991560">
                <a:moveTo>
                  <a:pt x="0" y="0"/>
                </a:moveTo>
                <a:lnTo>
                  <a:pt x="4991560" y="0"/>
                </a:lnTo>
                <a:lnTo>
                  <a:pt x="4991560" y="7276037"/>
                </a:lnTo>
                <a:lnTo>
                  <a:pt x="0" y="7276037"/>
                </a:lnTo>
                <a:lnTo>
                  <a:pt x="0" y="0"/>
                </a:lnTo>
                <a:close/>
              </a:path>
            </a:pathLst>
          </a:custGeom>
          <a:blipFill>
            <a:blip r:embed="rId8">
              <a:alphaModFix amt="32999"/>
            </a:blip>
            <a:stretch>
              <a:fillRect l="-4681" t="0" r="-4681" b="0"/>
            </a:stretch>
          </a:blipFill>
        </p:spPr>
      </p:sp>
      <p:sp>
        <p:nvSpPr>
          <p:cNvPr name="TextBox 9" id="9"/>
          <p:cNvSpPr txBox="true"/>
          <p:nvPr/>
        </p:nvSpPr>
        <p:spPr>
          <a:xfrm rot="0">
            <a:off x="4216894" y="193777"/>
            <a:ext cx="9854212" cy="834923"/>
          </a:xfrm>
          <a:prstGeom prst="rect">
            <a:avLst/>
          </a:prstGeom>
        </p:spPr>
        <p:txBody>
          <a:bodyPr anchor="t" rtlCol="false" tIns="0" lIns="0" bIns="0" rIns="0">
            <a:spAutoFit/>
          </a:bodyPr>
          <a:lstStyle/>
          <a:p>
            <a:pPr algn="ctr">
              <a:lnSpc>
                <a:spcPts val="6099"/>
              </a:lnSpc>
            </a:pPr>
            <a:r>
              <a:rPr lang="en-US" sz="6421">
                <a:solidFill>
                  <a:srgbClr val="000000"/>
                </a:solidFill>
                <a:latin typeface="Apricots"/>
              </a:rPr>
              <a:t>Sports material requirements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3102902" y="3006741"/>
            <a:ext cx="12082197" cy="4273518"/>
          </a:xfrm>
          <a:custGeom>
            <a:avLst/>
            <a:gdLst/>
            <a:ahLst/>
            <a:cxnLst/>
            <a:rect r="r" b="b" t="t" l="l"/>
            <a:pathLst>
              <a:path h="4273518" w="12082197">
                <a:moveTo>
                  <a:pt x="0" y="0"/>
                </a:moveTo>
                <a:lnTo>
                  <a:pt x="12082196" y="0"/>
                </a:lnTo>
                <a:lnTo>
                  <a:pt x="12082196" y="4273518"/>
                </a:lnTo>
                <a:lnTo>
                  <a:pt x="0" y="4273518"/>
                </a:lnTo>
                <a:lnTo>
                  <a:pt x="0" y="0"/>
                </a:lnTo>
                <a:close/>
              </a:path>
            </a:pathLst>
          </a:custGeom>
          <a:blipFill>
            <a:blip r:embed="rId2"/>
            <a:stretch>
              <a:fillRect l="0" t="0" r="0" b="0"/>
            </a:stretch>
          </a:blipFill>
        </p:spPr>
      </p:sp>
      <p:sp>
        <p:nvSpPr>
          <p:cNvPr name="TextBox 3" id="3"/>
          <p:cNvSpPr txBox="true"/>
          <p:nvPr/>
        </p:nvSpPr>
        <p:spPr>
          <a:xfrm rot="0">
            <a:off x="-2633436" y="895350"/>
            <a:ext cx="12082197" cy="647065"/>
          </a:xfrm>
          <a:prstGeom prst="rect">
            <a:avLst/>
          </a:prstGeom>
        </p:spPr>
        <p:txBody>
          <a:bodyPr anchor="t" rtlCol="false" tIns="0" lIns="0" bIns="0" rIns="0">
            <a:spAutoFit/>
          </a:bodyPr>
          <a:lstStyle/>
          <a:p>
            <a:pPr algn="ctr">
              <a:lnSpc>
                <a:spcPts val="4759"/>
              </a:lnSpc>
            </a:pPr>
            <a:r>
              <a:rPr lang="en-US" sz="3399">
                <a:solidFill>
                  <a:srgbClr val="000000"/>
                </a:solidFill>
                <a:latin typeface="ITC Benguiat"/>
              </a:rPr>
              <a:t>Output we get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51122" y="1298650"/>
            <a:ext cx="11683700" cy="7659645"/>
            <a:chOff x="0" y="0"/>
            <a:chExt cx="3952264" cy="2591040"/>
          </a:xfrm>
        </p:grpSpPr>
        <p:sp>
          <p:nvSpPr>
            <p:cNvPr name="Freeform 3" id="3"/>
            <p:cNvSpPr/>
            <p:nvPr/>
          </p:nvSpPr>
          <p:spPr>
            <a:xfrm flipH="false" flipV="false" rot="0">
              <a:off x="0" y="0"/>
              <a:ext cx="3952264" cy="2591040"/>
            </a:xfrm>
            <a:custGeom>
              <a:avLst/>
              <a:gdLst/>
              <a:ahLst/>
              <a:cxnLst/>
              <a:rect r="r" b="b" t="t" l="l"/>
              <a:pathLst>
                <a:path h="2591040" w="3952264">
                  <a:moveTo>
                    <a:pt x="0" y="0"/>
                  </a:moveTo>
                  <a:lnTo>
                    <a:pt x="3952264" y="0"/>
                  </a:lnTo>
                  <a:lnTo>
                    <a:pt x="3952264" y="2591040"/>
                  </a:lnTo>
                  <a:lnTo>
                    <a:pt x="0" y="2591040"/>
                  </a:lnTo>
                  <a:close/>
                </a:path>
              </a:pathLst>
            </a:custGeom>
            <a:solidFill>
              <a:srgbClr val="FFFFFF"/>
            </a:solidFill>
          </p:spPr>
        </p:sp>
      </p:grpSp>
      <p:grpSp>
        <p:nvGrpSpPr>
          <p:cNvPr name="Group 4" id="4"/>
          <p:cNvGrpSpPr/>
          <p:nvPr/>
        </p:nvGrpSpPr>
        <p:grpSpPr>
          <a:xfrm rot="0">
            <a:off x="9104999" y="1298650"/>
            <a:ext cx="7659645" cy="765964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6" id="6"/>
          <p:cNvSpPr txBox="true"/>
          <p:nvPr/>
        </p:nvSpPr>
        <p:spPr>
          <a:xfrm rot="0">
            <a:off x="1892233" y="1664373"/>
            <a:ext cx="11042588" cy="6660648"/>
          </a:xfrm>
          <a:prstGeom prst="rect">
            <a:avLst/>
          </a:prstGeom>
        </p:spPr>
        <p:txBody>
          <a:bodyPr anchor="t" rtlCol="false" tIns="0" lIns="0" bIns="0" rIns="0">
            <a:spAutoFit/>
          </a:bodyPr>
          <a:lstStyle/>
          <a:p>
            <a:pPr>
              <a:lnSpc>
                <a:spcPts val="4057"/>
              </a:lnSpc>
            </a:pPr>
            <a:r>
              <a:rPr lang="en-US" sz="2473">
                <a:solidFill>
                  <a:srgbClr val="000000"/>
                </a:solidFill>
                <a:latin typeface="ITC Benguiat"/>
              </a:rPr>
              <a:t>#include &lt;stdio.h&gt;</a:t>
            </a:r>
          </a:p>
          <a:p>
            <a:pPr>
              <a:lnSpc>
                <a:spcPts val="4057"/>
              </a:lnSpc>
            </a:pPr>
            <a:r>
              <a:rPr lang="en-US" sz="2473">
                <a:solidFill>
                  <a:srgbClr val="000000"/>
                </a:solidFill>
                <a:latin typeface="ITC Benguiat"/>
              </a:rPr>
              <a:t>int main() {</a:t>
            </a:r>
          </a:p>
          <a:p>
            <a:pPr>
              <a:lnSpc>
                <a:spcPts val="4057"/>
              </a:lnSpc>
            </a:pPr>
            <a:r>
              <a:rPr lang="en-US" sz="2473">
                <a:solidFill>
                  <a:srgbClr val="000000"/>
                </a:solidFill>
                <a:latin typeface="ITC Benguiat"/>
              </a:rPr>
              <a:t>    char menu[20][50]; </a:t>
            </a:r>
          </a:p>
          <a:p>
            <a:pPr>
              <a:lnSpc>
                <a:spcPts val="4057"/>
              </a:lnSpc>
            </a:pPr>
            <a:r>
              <a:rPr lang="en-US" sz="2473">
                <a:solidFill>
                  <a:srgbClr val="000000"/>
                </a:solidFill>
                <a:latin typeface="ITC Benguiat"/>
              </a:rPr>
              <a:t>    for (int day = 0; day &lt; 20; day++) {</a:t>
            </a:r>
          </a:p>
          <a:p>
            <a:pPr>
              <a:lnSpc>
                <a:spcPts val="4057"/>
              </a:lnSpc>
            </a:pPr>
            <a:r>
              <a:rPr lang="en-US" sz="2473">
                <a:solidFill>
                  <a:srgbClr val="000000"/>
                </a:solidFill>
                <a:latin typeface="ITC Benguiat"/>
              </a:rPr>
              <a:t>        printf("Enter the menu for Day %d: ", day + 1);</a:t>
            </a:r>
          </a:p>
          <a:p>
            <a:pPr>
              <a:lnSpc>
                <a:spcPts val="4057"/>
              </a:lnSpc>
            </a:pPr>
            <a:r>
              <a:rPr lang="en-US" sz="2473">
                <a:solidFill>
                  <a:srgbClr val="000000"/>
                </a:solidFill>
                <a:latin typeface="ITC Benguiat"/>
              </a:rPr>
              <a:t>        scanf("%s", menu[day]); </a:t>
            </a:r>
          </a:p>
          <a:p>
            <a:pPr>
              <a:lnSpc>
                <a:spcPts val="4057"/>
              </a:lnSpc>
            </a:pPr>
            <a:r>
              <a:rPr lang="en-US" sz="2473">
                <a:solidFill>
                  <a:srgbClr val="000000"/>
                </a:solidFill>
                <a:latin typeface="ITC Benguiat"/>
              </a:rPr>
              <a:t>    }</a:t>
            </a:r>
          </a:p>
          <a:p>
            <a:pPr>
              <a:lnSpc>
                <a:spcPts val="4057"/>
              </a:lnSpc>
            </a:pPr>
            <a:r>
              <a:rPr lang="en-US" sz="2473">
                <a:solidFill>
                  <a:srgbClr val="000000"/>
                </a:solidFill>
                <a:latin typeface="ITC Benguiat"/>
              </a:rPr>
              <a:t>    printf("\nMenu for 20 days:\n");</a:t>
            </a:r>
          </a:p>
          <a:p>
            <a:pPr>
              <a:lnSpc>
                <a:spcPts val="4057"/>
              </a:lnSpc>
            </a:pPr>
            <a:r>
              <a:rPr lang="en-US" sz="2473">
                <a:solidFill>
                  <a:srgbClr val="000000"/>
                </a:solidFill>
                <a:latin typeface="ITC Benguiat"/>
              </a:rPr>
              <a:t>    for (int day = 0; day &lt; 20; day++) {</a:t>
            </a:r>
          </a:p>
          <a:p>
            <a:pPr>
              <a:lnSpc>
                <a:spcPts val="4057"/>
              </a:lnSpc>
            </a:pPr>
            <a:r>
              <a:rPr lang="en-US" sz="2473">
                <a:solidFill>
                  <a:srgbClr val="000000"/>
                </a:solidFill>
                <a:latin typeface="ITC Benguiat"/>
              </a:rPr>
              <a:t>        printf("Day %d: %s\n", day + 1, menu[day]);</a:t>
            </a:r>
          </a:p>
          <a:p>
            <a:pPr>
              <a:lnSpc>
                <a:spcPts val="4057"/>
              </a:lnSpc>
            </a:pPr>
            <a:r>
              <a:rPr lang="en-US" sz="2473">
                <a:solidFill>
                  <a:srgbClr val="000000"/>
                </a:solidFill>
                <a:latin typeface="ITC Benguiat"/>
              </a:rPr>
              <a:t>    }</a:t>
            </a:r>
          </a:p>
          <a:p>
            <a:pPr>
              <a:lnSpc>
                <a:spcPts val="4057"/>
              </a:lnSpc>
            </a:pPr>
            <a:r>
              <a:rPr lang="en-US" sz="2473">
                <a:solidFill>
                  <a:srgbClr val="000000"/>
                </a:solidFill>
                <a:latin typeface="ITC Benguiat"/>
              </a:rPr>
              <a:t>    return 0;</a:t>
            </a:r>
          </a:p>
          <a:p>
            <a:pPr>
              <a:lnSpc>
                <a:spcPts val="4057"/>
              </a:lnSpc>
            </a:pPr>
            <a:r>
              <a:rPr lang="en-US" sz="2473">
                <a:solidFill>
                  <a:srgbClr val="000000"/>
                </a:solidFill>
                <a:latin typeface="ITC Benguiat"/>
              </a:rPr>
              <a:t>}</a:t>
            </a:r>
          </a:p>
        </p:txBody>
      </p:sp>
      <p:sp>
        <p:nvSpPr>
          <p:cNvPr name="Freeform 7" id="7"/>
          <p:cNvSpPr/>
          <p:nvPr/>
        </p:nvSpPr>
        <p:spPr>
          <a:xfrm flipH="false" flipV="false" rot="0">
            <a:off x="10059078" y="4418028"/>
            <a:ext cx="3911199" cy="5019549"/>
          </a:xfrm>
          <a:custGeom>
            <a:avLst/>
            <a:gdLst/>
            <a:ahLst/>
            <a:cxnLst/>
            <a:rect r="r" b="b" t="t" l="l"/>
            <a:pathLst>
              <a:path h="5019549" w="3911199">
                <a:moveTo>
                  <a:pt x="0" y="0"/>
                </a:moveTo>
                <a:lnTo>
                  <a:pt x="3911199" y="0"/>
                </a:lnTo>
                <a:lnTo>
                  <a:pt x="3911199" y="5019549"/>
                </a:lnTo>
                <a:lnTo>
                  <a:pt x="0" y="5019549"/>
                </a:lnTo>
                <a:lnTo>
                  <a:pt x="0" y="0"/>
                </a:lnTo>
                <a:close/>
              </a:path>
            </a:pathLst>
          </a:custGeom>
          <a:blipFill>
            <a:blip r:embed="rId2"/>
            <a:stretch>
              <a:fillRect l="0" t="-17757" r="0" b="-20765"/>
            </a:stretch>
          </a:blipFill>
        </p:spPr>
      </p:sp>
      <p:sp>
        <p:nvSpPr>
          <p:cNvPr name="Freeform 8" id="8"/>
          <p:cNvSpPr/>
          <p:nvPr/>
        </p:nvSpPr>
        <p:spPr>
          <a:xfrm flipH="false" flipV="false" rot="0">
            <a:off x="13970277" y="949689"/>
            <a:ext cx="3983902" cy="5978114"/>
          </a:xfrm>
          <a:custGeom>
            <a:avLst/>
            <a:gdLst/>
            <a:ahLst/>
            <a:cxnLst/>
            <a:rect r="r" b="b" t="t" l="l"/>
            <a:pathLst>
              <a:path h="5978114" w="3983902">
                <a:moveTo>
                  <a:pt x="0" y="0"/>
                </a:moveTo>
                <a:lnTo>
                  <a:pt x="3983902" y="0"/>
                </a:lnTo>
                <a:lnTo>
                  <a:pt x="3983902" y="5978114"/>
                </a:lnTo>
                <a:lnTo>
                  <a:pt x="0" y="5978114"/>
                </a:lnTo>
                <a:lnTo>
                  <a:pt x="0" y="0"/>
                </a:lnTo>
                <a:close/>
              </a:path>
            </a:pathLst>
          </a:custGeom>
          <a:blipFill>
            <a:blip r:embed="rId3"/>
            <a:stretch>
              <a:fillRect l="0" t="-6388" r="0" b="-12045"/>
            </a:stretch>
          </a:blipFill>
        </p:spPr>
      </p:sp>
      <p:grpSp>
        <p:nvGrpSpPr>
          <p:cNvPr name="Group 9" id="9"/>
          <p:cNvGrpSpPr/>
          <p:nvPr/>
        </p:nvGrpSpPr>
        <p:grpSpPr>
          <a:xfrm rot="0">
            <a:off x="552493" y="90955"/>
            <a:ext cx="9349682" cy="1894400"/>
            <a:chOff x="0" y="0"/>
            <a:chExt cx="12466242" cy="2525867"/>
          </a:xfrm>
        </p:grpSpPr>
        <p:sp>
          <p:nvSpPr>
            <p:cNvPr name="TextBox 10" id="10"/>
            <p:cNvSpPr txBox="true"/>
            <p:nvPr/>
          </p:nvSpPr>
          <p:spPr>
            <a:xfrm rot="0">
              <a:off x="0" y="-9525"/>
              <a:ext cx="12466242" cy="1774825"/>
            </a:xfrm>
            <a:prstGeom prst="rect">
              <a:avLst/>
            </a:prstGeom>
          </p:spPr>
          <p:txBody>
            <a:bodyPr anchor="t" rtlCol="false" tIns="0" lIns="0" bIns="0" rIns="0">
              <a:spAutoFit/>
            </a:bodyPr>
            <a:lstStyle/>
            <a:p>
              <a:pPr algn="ctr">
                <a:lnSpc>
                  <a:spcPts val="10440"/>
                </a:lnSpc>
              </a:pPr>
              <a:r>
                <a:rPr lang="en-US" sz="8700">
                  <a:solidFill>
                    <a:srgbClr val="262427"/>
                  </a:solidFill>
                  <a:latin typeface="Bernoru Condensed"/>
                </a:rPr>
                <a:t>Menu for players </a:t>
              </a:r>
            </a:p>
          </p:txBody>
        </p:sp>
        <p:sp>
          <p:nvSpPr>
            <p:cNvPr name="TextBox 11" id="11"/>
            <p:cNvSpPr txBox="true"/>
            <p:nvPr/>
          </p:nvSpPr>
          <p:spPr>
            <a:xfrm rot="0">
              <a:off x="0" y="1959254"/>
              <a:ext cx="12466242" cy="566613"/>
            </a:xfrm>
            <a:prstGeom prst="rect">
              <a:avLst/>
            </a:prstGeom>
          </p:spPr>
          <p:txBody>
            <a:bodyPr anchor="t" rtlCol="false" tIns="0" lIns="0" bIns="0" rIns="0">
              <a:spAutoFit/>
            </a:bodyPr>
            <a:lstStyle/>
            <a:p>
              <a:pPr algn="ctr">
                <a:lnSpc>
                  <a:spcPts val="324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466839" y="2648885"/>
            <a:ext cx="9639865" cy="3827174"/>
          </a:xfrm>
          <a:custGeom>
            <a:avLst/>
            <a:gdLst/>
            <a:ahLst/>
            <a:cxnLst/>
            <a:rect r="r" b="b" t="t" l="l"/>
            <a:pathLst>
              <a:path h="3827174" w="9639865">
                <a:moveTo>
                  <a:pt x="0" y="0"/>
                </a:moveTo>
                <a:lnTo>
                  <a:pt x="9639865" y="0"/>
                </a:lnTo>
                <a:lnTo>
                  <a:pt x="9639865" y="3827173"/>
                </a:lnTo>
                <a:lnTo>
                  <a:pt x="0" y="3827173"/>
                </a:lnTo>
                <a:lnTo>
                  <a:pt x="0" y="0"/>
                </a:lnTo>
                <a:close/>
              </a:path>
            </a:pathLst>
          </a:custGeom>
          <a:blipFill>
            <a:blip r:embed="rId2"/>
            <a:stretch>
              <a:fillRect l="0" t="0" r="-17785" b="-30363"/>
            </a:stretch>
          </a:blipFill>
        </p:spPr>
      </p:sp>
      <p:sp>
        <p:nvSpPr>
          <p:cNvPr name="TextBox 3" id="3"/>
          <p:cNvSpPr txBox="true"/>
          <p:nvPr/>
        </p:nvSpPr>
        <p:spPr>
          <a:xfrm rot="0">
            <a:off x="-811016" y="971550"/>
            <a:ext cx="9639865" cy="570865"/>
          </a:xfrm>
          <a:prstGeom prst="rect">
            <a:avLst/>
          </a:prstGeom>
        </p:spPr>
        <p:txBody>
          <a:bodyPr anchor="t" rtlCol="false" tIns="0" lIns="0" bIns="0" rIns="0">
            <a:spAutoFit/>
          </a:bodyPr>
          <a:lstStyle/>
          <a:p>
            <a:pPr algn="ctr">
              <a:lnSpc>
                <a:spcPts val="4759"/>
              </a:lnSpc>
            </a:pPr>
            <a:r>
              <a:rPr lang="en-US" sz="3399">
                <a:solidFill>
                  <a:srgbClr val="000000"/>
                </a:solidFill>
                <a:latin typeface="DM Serif Display"/>
              </a:rPr>
              <a:t>Output we get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3D6CC"/>
        </a:solidFill>
      </p:bgPr>
    </p:bg>
    <p:spTree>
      <p:nvGrpSpPr>
        <p:cNvPr id="1" name=""/>
        <p:cNvGrpSpPr/>
        <p:nvPr/>
      </p:nvGrpSpPr>
      <p:grpSpPr>
        <a:xfrm>
          <a:off x="0" y="0"/>
          <a:ext cx="0" cy="0"/>
          <a:chOff x="0" y="0"/>
          <a:chExt cx="0" cy="0"/>
        </a:xfrm>
      </p:grpSpPr>
      <p:sp>
        <p:nvSpPr>
          <p:cNvPr name="TextBox 2" id="2"/>
          <p:cNvSpPr txBox="true"/>
          <p:nvPr/>
        </p:nvSpPr>
        <p:spPr>
          <a:xfrm rot="0">
            <a:off x="7067186" y="361930"/>
            <a:ext cx="9868228" cy="9534566"/>
          </a:xfrm>
          <a:prstGeom prst="rect">
            <a:avLst/>
          </a:prstGeom>
        </p:spPr>
        <p:txBody>
          <a:bodyPr anchor="t" rtlCol="false" tIns="0" lIns="0" bIns="0" rIns="0">
            <a:spAutoFit/>
          </a:bodyPr>
          <a:lstStyle/>
          <a:p>
            <a:pPr algn="ctr">
              <a:lnSpc>
                <a:spcPts val="2088"/>
              </a:lnSpc>
            </a:pPr>
            <a:r>
              <a:rPr lang="en-US" sz="1492">
                <a:solidFill>
                  <a:srgbClr val="000000"/>
                </a:solidFill>
                <a:latin typeface="Canva Sans Bold"/>
              </a:rPr>
              <a:t>#include &lt;stdio.h&gt;</a:t>
            </a:r>
          </a:p>
          <a:p>
            <a:pPr algn="ctr">
              <a:lnSpc>
                <a:spcPts val="2088"/>
              </a:lnSpc>
            </a:pPr>
          </a:p>
          <a:p>
            <a:pPr algn="ctr">
              <a:lnSpc>
                <a:spcPts val="2088"/>
              </a:lnSpc>
            </a:pPr>
            <a:r>
              <a:rPr lang="en-US" sz="1492">
                <a:solidFill>
                  <a:srgbClr val="000000"/>
                </a:solidFill>
                <a:latin typeface="Canva Sans Bold"/>
              </a:rPr>
              <a:t>int main() {</a:t>
            </a:r>
          </a:p>
          <a:p>
            <a:pPr algn="ctr">
              <a:lnSpc>
                <a:spcPts val="2088"/>
              </a:lnSpc>
            </a:pPr>
            <a:r>
              <a:rPr lang="en-US" sz="1492">
                <a:solidFill>
                  <a:srgbClr val="000000"/>
                </a:solidFill>
                <a:latin typeface="Canva Sans Bold"/>
              </a:rPr>
              <a:t>    int choice;</a:t>
            </a:r>
          </a:p>
          <a:p>
            <a:pPr algn="ctr">
              <a:lnSpc>
                <a:spcPts val="2088"/>
              </a:lnSpc>
            </a:pPr>
          </a:p>
          <a:p>
            <a:pPr algn="ctr">
              <a:lnSpc>
                <a:spcPts val="2088"/>
              </a:lnSpc>
            </a:pPr>
            <a:r>
              <a:rPr lang="en-US" sz="1492">
                <a:solidFill>
                  <a:srgbClr val="000000"/>
                </a:solidFill>
                <a:latin typeface="Canva Sans Bold"/>
              </a:rPr>
              <a:t>    printf("Welcome to the Badminton Tournament!\n");</a:t>
            </a:r>
          </a:p>
          <a:p>
            <a:pPr algn="ctr">
              <a:lnSpc>
                <a:spcPts val="2088"/>
              </a:lnSpc>
            </a:pPr>
            <a:r>
              <a:rPr lang="en-US" sz="1492">
                <a:solidFill>
                  <a:srgbClr val="000000"/>
                </a:solidFill>
                <a:latin typeface="Canva Sans Bold"/>
              </a:rPr>
              <a:t>    printf("Enter the type of sponsor:\n");</a:t>
            </a:r>
          </a:p>
          <a:p>
            <a:pPr algn="ctr">
              <a:lnSpc>
                <a:spcPts val="2088"/>
              </a:lnSpc>
            </a:pPr>
            <a:r>
              <a:rPr lang="en-US" sz="1492">
                <a:solidFill>
                  <a:srgbClr val="000000"/>
                </a:solidFill>
                <a:latin typeface="Canva Sans Bold"/>
              </a:rPr>
              <a:t>    printf("1. Sports Companies\n");</a:t>
            </a:r>
          </a:p>
          <a:p>
            <a:pPr algn="ctr">
              <a:lnSpc>
                <a:spcPts val="2088"/>
              </a:lnSpc>
            </a:pPr>
            <a:r>
              <a:rPr lang="en-US" sz="1492">
                <a:solidFill>
                  <a:srgbClr val="000000"/>
                </a:solidFill>
                <a:latin typeface="Canva Sans Bold"/>
              </a:rPr>
              <a:t>    printf("2. Sporting Goods Companies\n");</a:t>
            </a:r>
          </a:p>
          <a:p>
            <a:pPr algn="ctr">
              <a:lnSpc>
                <a:spcPts val="2088"/>
              </a:lnSpc>
            </a:pPr>
            <a:r>
              <a:rPr lang="en-US" sz="1492">
                <a:solidFill>
                  <a:srgbClr val="000000"/>
                </a:solidFill>
                <a:latin typeface="Canva Sans Bold"/>
              </a:rPr>
              <a:t>    printf("3. Health Companies\n");</a:t>
            </a:r>
          </a:p>
          <a:p>
            <a:pPr algn="ctr">
              <a:lnSpc>
                <a:spcPts val="2088"/>
              </a:lnSpc>
            </a:pPr>
            <a:r>
              <a:rPr lang="en-US" sz="1492">
                <a:solidFill>
                  <a:srgbClr val="000000"/>
                </a:solidFill>
                <a:latin typeface="Canva Sans Bold"/>
              </a:rPr>
              <a:t>    scanf("%d", &amp;choice);</a:t>
            </a:r>
          </a:p>
          <a:p>
            <a:pPr algn="ctr">
              <a:lnSpc>
                <a:spcPts val="2088"/>
              </a:lnSpc>
            </a:pPr>
          </a:p>
          <a:p>
            <a:pPr algn="ctr">
              <a:lnSpc>
                <a:spcPts val="2088"/>
              </a:lnSpc>
            </a:pPr>
            <a:r>
              <a:rPr lang="en-US" sz="1492">
                <a:solidFill>
                  <a:srgbClr val="000000"/>
                </a:solidFill>
                <a:latin typeface="Canva Sans Bold"/>
              </a:rPr>
              <a:t>    switch (choice) {</a:t>
            </a:r>
          </a:p>
          <a:p>
            <a:pPr algn="ctr">
              <a:lnSpc>
                <a:spcPts val="2088"/>
              </a:lnSpc>
            </a:pPr>
            <a:r>
              <a:rPr lang="en-US" sz="1492">
                <a:solidFill>
                  <a:srgbClr val="000000"/>
                </a:solidFill>
                <a:latin typeface="Canva Sans Bold"/>
              </a:rPr>
              <a:t>        case 1:</a:t>
            </a:r>
          </a:p>
          <a:p>
            <a:pPr algn="ctr">
              <a:lnSpc>
                <a:spcPts val="2088"/>
              </a:lnSpc>
            </a:pPr>
            <a:r>
              <a:rPr lang="en-US" sz="1492">
                <a:solidFill>
                  <a:srgbClr val="000000"/>
                </a:solidFill>
                <a:latin typeface="Canva Sans Bold"/>
              </a:rPr>
              <a:t>            printf("Sports Companies:\n");</a:t>
            </a:r>
          </a:p>
          <a:p>
            <a:pPr algn="ctr">
              <a:lnSpc>
                <a:spcPts val="2088"/>
              </a:lnSpc>
            </a:pPr>
            <a:r>
              <a:rPr lang="en-US" sz="1492">
                <a:solidFill>
                  <a:srgbClr val="000000"/>
                </a:solidFill>
                <a:latin typeface="Canva Sans Bold"/>
              </a:rPr>
              <a:t>            printf("1) Yonex\n");</a:t>
            </a:r>
          </a:p>
          <a:p>
            <a:pPr algn="ctr">
              <a:lnSpc>
                <a:spcPts val="2088"/>
              </a:lnSpc>
            </a:pPr>
            <a:r>
              <a:rPr lang="en-US" sz="1492">
                <a:solidFill>
                  <a:srgbClr val="000000"/>
                </a:solidFill>
                <a:latin typeface="Canva Sans Bold"/>
              </a:rPr>
              <a:t>            printf("2) Li-Ning\n");</a:t>
            </a:r>
          </a:p>
          <a:p>
            <a:pPr algn="ctr">
              <a:lnSpc>
                <a:spcPts val="2088"/>
              </a:lnSpc>
            </a:pPr>
            <a:r>
              <a:rPr lang="en-US" sz="1492">
                <a:solidFill>
                  <a:srgbClr val="000000"/>
                </a:solidFill>
                <a:latin typeface="Canva Sans Bold"/>
              </a:rPr>
              <a:t>            printf("3) Adidas\n");</a:t>
            </a:r>
          </a:p>
          <a:p>
            <a:pPr algn="ctr">
              <a:lnSpc>
                <a:spcPts val="2088"/>
              </a:lnSpc>
            </a:pPr>
            <a:r>
              <a:rPr lang="en-US" sz="1492">
                <a:solidFill>
                  <a:srgbClr val="000000"/>
                </a:solidFill>
                <a:latin typeface="Canva Sans Bold"/>
              </a:rPr>
              <a:t>            break;</a:t>
            </a:r>
          </a:p>
          <a:p>
            <a:pPr algn="ctr">
              <a:lnSpc>
                <a:spcPts val="2088"/>
              </a:lnSpc>
            </a:pPr>
            <a:r>
              <a:rPr lang="en-US" sz="1492">
                <a:solidFill>
                  <a:srgbClr val="000000"/>
                </a:solidFill>
                <a:latin typeface="Canva Sans Bold"/>
              </a:rPr>
              <a:t>        case 2:</a:t>
            </a:r>
          </a:p>
          <a:p>
            <a:pPr algn="ctr">
              <a:lnSpc>
                <a:spcPts val="2088"/>
              </a:lnSpc>
            </a:pPr>
            <a:r>
              <a:rPr lang="en-US" sz="1492">
                <a:solidFill>
                  <a:srgbClr val="000000"/>
                </a:solidFill>
                <a:latin typeface="Canva Sans Bold"/>
              </a:rPr>
              <a:t>            printf("Sporting Goods Companies:\n");</a:t>
            </a:r>
          </a:p>
          <a:p>
            <a:pPr algn="ctr">
              <a:lnSpc>
                <a:spcPts val="2088"/>
              </a:lnSpc>
            </a:pPr>
            <a:r>
              <a:rPr lang="en-US" sz="1492">
                <a:solidFill>
                  <a:srgbClr val="000000"/>
                </a:solidFill>
                <a:latin typeface="Canva Sans Bold"/>
              </a:rPr>
              <a:t>            printf("1) Decathlon\n");</a:t>
            </a:r>
          </a:p>
          <a:p>
            <a:pPr algn="ctr">
              <a:lnSpc>
                <a:spcPts val="2088"/>
              </a:lnSpc>
            </a:pPr>
            <a:r>
              <a:rPr lang="en-US" sz="1492">
                <a:solidFill>
                  <a:srgbClr val="000000"/>
                </a:solidFill>
                <a:latin typeface="Canva Sans Bold"/>
              </a:rPr>
              <a:t>            printf("2) Sports Direct\n");</a:t>
            </a:r>
          </a:p>
          <a:p>
            <a:pPr algn="ctr">
              <a:lnSpc>
                <a:spcPts val="2088"/>
              </a:lnSpc>
            </a:pPr>
            <a:r>
              <a:rPr lang="en-US" sz="1492">
                <a:solidFill>
                  <a:srgbClr val="000000"/>
                </a:solidFill>
                <a:latin typeface="Canva Sans Bold"/>
              </a:rPr>
              <a:t>            break;</a:t>
            </a:r>
          </a:p>
          <a:p>
            <a:pPr algn="ctr">
              <a:lnSpc>
                <a:spcPts val="2088"/>
              </a:lnSpc>
            </a:pPr>
            <a:r>
              <a:rPr lang="en-US" sz="1492">
                <a:solidFill>
                  <a:srgbClr val="000000"/>
                </a:solidFill>
                <a:latin typeface="Canva Sans Bold"/>
              </a:rPr>
              <a:t>        case 3:</a:t>
            </a:r>
          </a:p>
          <a:p>
            <a:pPr algn="ctr">
              <a:lnSpc>
                <a:spcPts val="2088"/>
              </a:lnSpc>
            </a:pPr>
            <a:r>
              <a:rPr lang="en-US" sz="1492">
                <a:solidFill>
                  <a:srgbClr val="000000"/>
                </a:solidFill>
                <a:latin typeface="Canva Sans Bold"/>
              </a:rPr>
              <a:t>            printf("Health Companies:\n");</a:t>
            </a:r>
          </a:p>
          <a:p>
            <a:pPr algn="ctr">
              <a:lnSpc>
                <a:spcPts val="2088"/>
              </a:lnSpc>
            </a:pPr>
            <a:r>
              <a:rPr lang="en-US" sz="1492">
                <a:solidFill>
                  <a:srgbClr val="000000"/>
                </a:solidFill>
                <a:latin typeface="Canva Sans Bold"/>
              </a:rPr>
              <a:t>            printf("1) Herbalife\n");</a:t>
            </a:r>
          </a:p>
          <a:p>
            <a:pPr algn="ctr">
              <a:lnSpc>
                <a:spcPts val="2088"/>
              </a:lnSpc>
            </a:pPr>
            <a:r>
              <a:rPr lang="en-US" sz="1492">
                <a:solidFill>
                  <a:srgbClr val="000000"/>
                </a:solidFill>
                <a:latin typeface="Canva Sans Bold"/>
              </a:rPr>
              <a:t>            printf("2) Nutrilite\n");</a:t>
            </a:r>
          </a:p>
          <a:p>
            <a:pPr algn="ctr">
              <a:lnSpc>
                <a:spcPts val="2088"/>
              </a:lnSpc>
            </a:pPr>
            <a:r>
              <a:rPr lang="en-US" sz="1492">
                <a:solidFill>
                  <a:srgbClr val="000000"/>
                </a:solidFill>
                <a:latin typeface="Canva Sans Bold"/>
              </a:rPr>
              <a:t>            break;</a:t>
            </a:r>
          </a:p>
          <a:p>
            <a:pPr algn="ctr">
              <a:lnSpc>
                <a:spcPts val="2088"/>
              </a:lnSpc>
            </a:pPr>
            <a:r>
              <a:rPr lang="en-US" sz="1492">
                <a:solidFill>
                  <a:srgbClr val="000000"/>
                </a:solidFill>
                <a:latin typeface="Canva Sans Bold"/>
              </a:rPr>
              <a:t>        default:</a:t>
            </a:r>
          </a:p>
          <a:p>
            <a:pPr algn="ctr">
              <a:lnSpc>
                <a:spcPts val="2088"/>
              </a:lnSpc>
            </a:pPr>
            <a:r>
              <a:rPr lang="en-US" sz="1492">
                <a:solidFill>
                  <a:srgbClr val="000000"/>
                </a:solidFill>
                <a:latin typeface="Canva Sans Bold"/>
              </a:rPr>
              <a:t>            printf("Invalid choice!\n");</a:t>
            </a:r>
          </a:p>
          <a:p>
            <a:pPr algn="ctr">
              <a:lnSpc>
                <a:spcPts val="2088"/>
              </a:lnSpc>
            </a:pPr>
            <a:r>
              <a:rPr lang="en-US" sz="1492">
                <a:solidFill>
                  <a:srgbClr val="000000"/>
                </a:solidFill>
                <a:latin typeface="Canva Sans Bold"/>
              </a:rPr>
              <a:t>    }</a:t>
            </a:r>
          </a:p>
          <a:p>
            <a:pPr algn="ctr">
              <a:lnSpc>
                <a:spcPts val="2088"/>
              </a:lnSpc>
            </a:pPr>
            <a:r>
              <a:rPr lang="en-US" sz="1492">
                <a:solidFill>
                  <a:srgbClr val="000000"/>
                </a:solidFill>
                <a:latin typeface="Canva Sans Bold"/>
                <a:ea typeface="Canva Sans Bold"/>
              </a:rPr>
              <a:t>    printf("\n Thankyou ❤️");</a:t>
            </a:r>
          </a:p>
          <a:p>
            <a:pPr algn="ctr">
              <a:lnSpc>
                <a:spcPts val="2088"/>
              </a:lnSpc>
            </a:pPr>
          </a:p>
          <a:p>
            <a:pPr algn="ctr">
              <a:lnSpc>
                <a:spcPts val="2088"/>
              </a:lnSpc>
            </a:pPr>
            <a:r>
              <a:rPr lang="en-US" sz="1492">
                <a:solidFill>
                  <a:srgbClr val="000000"/>
                </a:solidFill>
                <a:latin typeface="Canva Sans Bold"/>
              </a:rPr>
              <a:t>    return 0;</a:t>
            </a:r>
          </a:p>
          <a:p>
            <a:pPr algn="ctr">
              <a:lnSpc>
                <a:spcPts val="2088"/>
              </a:lnSpc>
            </a:pPr>
            <a:r>
              <a:rPr lang="en-US" sz="1492">
                <a:solidFill>
                  <a:srgbClr val="000000"/>
                </a:solidFill>
                <a:latin typeface="Canva Sans Bold"/>
              </a:rPr>
              <a:t>}</a:t>
            </a:r>
          </a:p>
        </p:txBody>
      </p:sp>
      <p:sp>
        <p:nvSpPr>
          <p:cNvPr name="Freeform 3" id="3"/>
          <p:cNvSpPr/>
          <p:nvPr/>
        </p:nvSpPr>
        <p:spPr>
          <a:xfrm flipH="false" flipV="false" rot="0">
            <a:off x="440123" y="3344363"/>
            <a:ext cx="5264596" cy="6552133"/>
          </a:xfrm>
          <a:custGeom>
            <a:avLst/>
            <a:gdLst/>
            <a:ahLst/>
            <a:cxnLst/>
            <a:rect r="r" b="b" t="t" l="l"/>
            <a:pathLst>
              <a:path h="6552133" w="5264596">
                <a:moveTo>
                  <a:pt x="0" y="0"/>
                </a:moveTo>
                <a:lnTo>
                  <a:pt x="5264596" y="0"/>
                </a:lnTo>
                <a:lnTo>
                  <a:pt x="5264596" y="6552132"/>
                </a:lnTo>
                <a:lnTo>
                  <a:pt x="0" y="6552132"/>
                </a:lnTo>
                <a:lnTo>
                  <a:pt x="0" y="0"/>
                </a:lnTo>
                <a:close/>
              </a:path>
            </a:pathLst>
          </a:custGeom>
          <a:blipFill>
            <a:blip r:embed="rId2"/>
            <a:stretch>
              <a:fillRect l="0" t="0" r="0" b="0"/>
            </a:stretch>
          </a:blipFill>
        </p:spPr>
      </p:sp>
      <p:sp>
        <p:nvSpPr>
          <p:cNvPr name="Freeform 4" id="4"/>
          <p:cNvSpPr/>
          <p:nvPr/>
        </p:nvSpPr>
        <p:spPr>
          <a:xfrm flipH="false" flipV="false" rot="0">
            <a:off x="14501717" y="4352935"/>
            <a:ext cx="3307279" cy="5543560"/>
          </a:xfrm>
          <a:custGeom>
            <a:avLst/>
            <a:gdLst/>
            <a:ahLst/>
            <a:cxnLst/>
            <a:rect r="r" b="b" t="t" l="l"/>
            <a:pathLst>
              <a:path h="5543560" w="3307279">
                <a:moveTo>
                  <a:pt x="0" y="0"/>
                </a:moveTo>
                <a:lnTo>
                  <a:pt x="3307279" y="0"/>
                </a:lnTo>
                <a:lnTo>
                  <a:pt x="3307279" y="5543560"/>
                </a:lnTo>
                <a:lnTo>
                  <a:pt x="0" y="5543560"/>
                </a:lnTo>
                <a:lnTo>
                  <a:pt x="0" y="0"/>
                </a:lnTo>
                <a:close/>
              </a:path>
            </a:pathLst>
          </a:custGeom>
          <a:blipFill>
            <a:blip r:embed="rId3"/>
            <a:stretch>
              <a:fillRect l="-19822" t="-8503" r="-31104" b="-11512"/>
            </a:stretch>
          </a:blipFill>
        </p:spPr>
      </p:sp>
      <p:sp>
        <p:nvSpPr>
          <p:cNvPr name="Freeform 5" id="5"/>
          <p:cNvSpPr/>
          <p:nvPr/>
        </p:nvSpPr>
        <p:spPr>
          <a:xfrm flipH="false" flipV="false" rot="0">
            <a:off x="6119374" y="3714740"/>
            <a:ext cx="3779650" cy="6240564"/>
          </a:xfrm>
          <a:custGeom>
            <a:avLst/>
            <a:gdLst/>
            <a:ahLst/>
            <a:cxnLst/>
            <a:rect r="r" b="b" t="t" l="l"/>
            <a:pathLst>
              <a:path h="6240564" w="3779650">
                <a:moveTo>
                  <a:pt x="0" y="0"/>
                </a:moveTo>
                <a:lnTo>
                  <a:pt x="3779650" y="0"/>
                </a:lnTo>
                <a:lnTo>
                  <a:pt x="3779650" y="6240564"/>
                </a:lnTo>
                <a:lnTo>
                  <a:pt x="0" y="6240564"/>
                </a:lnTo>
                <a:lnTo>
                  <a:pt x="0" y="0"/>
                </a:lnTo>
                <a:close/>
              </a:path>
            </a:pathLst>
          </a:custGeom>
          <a:blipFill>
            <a:blip r:embed="rId4"/>
            <a:stretch>
              <a:fillRect l="-60122" t="0" r="-4986" b="0"/>
            </a:stretch>
          </a:blipFill>
        </p:spPr>
      </p:sp>
      <p:sp>
        <p:nvSpPr>
          <p:cNvPr name="TextBox 6" id="6"/>
          <p:cNvSpPr txBox="true"/>
          <p:nvPr/>
        </p:nvSpPr>
        <p:spPr>
          <a:xfrm rot="0">
            <a:off x="0" y="400050"/>
            <a:ext cx="8530775" cy="3314690"/>
          </a:xfrm>
          <a:prstGeom prst="rect">
            <a:avLst/>
          </a:prstGeom>
        </p:spPr>
        <p:txBody>
          <a:bodyPr anchor="t" rtlCol="false" tIns="0" lIns="0" bIns="0" rIns="0">
            <a:spAutoFit/>
          </a:bodyPr>
          <a:lstStyle/>
          <a:p>
            <a:pPr algn="ctr">
              <a:lnSpc>
                <a:spcPts val="12599"/>
              </a:lnSpc>
            </a:pPr>
            <a:r>
              <a:rPr lang="en-US" sz="13999" spc="-279">
                <a:solidFill>
                  <a:srgbClr val="0097B2"/>
                </a:solidFill>
                <a:latin typeface="Lancelot"/>
              </a:rPr>
              <a:t>COMPANIES ENTRY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3D6CC"/>
        </a:solidFill>
      </p:bgPr>
    </p:bg>
    <p:spTree>
      <p:nvGrpSpPr>
        <p:cNvPr id="1" name=""/>
        <p:cNvGrpSpPr/>
        <p:nvPr/>
      </p:nvGrpSpPr>
      <p:grpSpPr>
        <a:xfrm>
          <a:off x="0" y="0"/>
          <a:ext cx="0" cy="0"/>
          <a:chOff x="0" y="0"/>
          <a:chExt cx="0" cy="0"/>
        </a:xfrm>
      </p:grpSpPr>
      <p:sp>
        <p:nvSpPr>
          <p:cNvPr name="Freeform 2" id="2"/>
          <p:cNvSpPr/>
          <p:nvPr/>
        </p:nvSpPr>
        <p:spPr>
          <a:xfrm flipH="false" flipV="false" rot="0">
            <a:off x="3302916" y="2178898"/>
            <a:ext cx="11682168" cy="5929204"/>
          </a:xfrm>
          <a:custGeom>
            <a:avLst/>
            <a:gdLst/>
            <a:ahLst/>
            <a:cxnLst/>
            <a:rect r="r" b="b" t="t" l="l"/>
            <a:pathLst>
              <a:path h="5929204" w="11682168">
                <a:moveTo>
                  <a:pt x="0" y="0"/>
                </a:moveTo>
                <a:lnTo>
                  <a:pt x="11682168" y="0"/>
                </a:lnTo>
                <a:lnTo>
                  <a:pt x="11682168" y="5929204"/>
                </a:lnTo>
                <a:lnTo>
                  <a:pt x="0" y="5929204"/>
                </a:lnTo>
                <a:lnTo>
                  <a:pt x="0" y="0"/>
                </a:lnTo>
                <a:close/>
              </a:path>
            </a:pathLst>
          </a:custGeom>
          <a:blipFill>
            <a:blip r:embed="rId2"/>
            <a:stretch>
              <a:fillRect l="0" t="0" r="0" b="0"/>
            </a:stretch>
          </a:blipFill>
        </p:spPr>
      </p:sp>
      <p:sp>
        <p:nvSpPr>
          <p:cNvPr name="TextBox 3" id="3"/>
          <p:cNvSpPr txBox="true"/>
          <p:nvPr/>
        </p:nvSpPr>
        <p:spPr>
          <a:xfrm rot="0">
            <a:off x="-1508979" y="923925"/>
            <a:ext cx="11682168"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a:rPr>
              <a:t>Output we get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grpSp>
        <p:nvGrpSpPr>
          <p:cNvPr name="Group 2" id="2"/>
          <p:cNvGrpSpPr/>
          <p:nvPr/>
        </p:nvGrpSpPr>
        <p:grpSpPr>
          <a:xfrm rot="0">
            <a:off x="0" y="6062587"/>
            <a:ext cx="18279505" cy="4224413"/>
            <a:chOff x="0" y="0"/>
            <a:chExt cx="6183437" cy="1428999"/>
          </a:xfrm>
        </p:grpSpPr>
        <p:sp>
          <p:nvSpPr>
            <p:cNvPr name="Freeform 3" id="3"/>
            <p:cNvSpPr/>
            <p:nvPr/>
          </p:nvSpPr>
          <p:spPr>
            <a:xfrm flipH="false" flipV="false" rot="0">
              <a:off x="0" y="0"/>
              <a:ext cx="6183437" cy="1428999"/>
            </a:xfrm>
            <a:custGeom>
              <a:avLst/>
              <a:gdLst/>
              <a:ahLst/>
              <a:cxnLst/>
              <a:rect r="r" b="b" t="t" l="l"/>
              <a:pathLst>
                <a:path h="1428999" w="6183437">
                  <a:moveTo>
                    <a:pt x="0" y="0"/>
                  </a:moveTo>
                  <a:lnTo>
                    <a:pt x="6183437" y="0"/>
                  </a:lnTo>
                  <a:lnTo>
                    <a:pt x="6183437" y="1428999"/>
                  </a:lnTo>
                  <a:lnTo>
                    <a:pt x="0" y="1428999"/>
                  </a:lnTo>
                  <a:close/>
                </a:path>
              </a:pathLst>
            </a:custGeom>
            <a:solidFill>
              <a:srgbClr val="FBF4F3"/>
            </a:solidFill>
          </p:spPr>
        </p:sp>
      </p:grpSp>
      <p:grpSp>
        <p:nvGrpSpPr>
          <p:cNvPr name="Group 4" id="4"/>
          <p:cNvGrpSpPr/>
          <p:nvPr/>
        </p:nvGrpSpPr>
        <p:grpSpPr>
          <a:xfrm rot="0">
            <a:off x="6842467" y="4079627"/>
            <a:ext cx="4575520" cy="4575520"/>
            <a:chOff x="0" y="0"/>
            <a:chExt cx="6100693" cy="6100693"/>
          </a:xfrm>
        </p:grpSpPr>
        <p:grpSp>
          <p:nvGrpSpPr>
            <p:cNvPr name="Group 5" id="5"/>
            <p:cNvGrpSpPr/>
            <p:nvPr/>
          </p:nvGrpSpPr>
          <p:grpSpPr>
            <a:xfrm rot="0">
              <a:off x="0" y="0"/>
              <a:ext cx="6100693" cy="610069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a:grpSpLocks noChangeAspect="true"/>
            </p:cNvGrpSpPr>
            <p:nvPr/>
          </p:nvGrpSpPr>
          <p:grpSpPr>
            <a:xfrm rot="0">
              <a:off x="162379" y="162391"/>
              <a:ext cx="5775934" cy="5775911"/>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862" t="0" r="-7862" b="0"/>
                </a:stretch>
              </a:blipFill>
            </p:spPr>
          </p:sp>
        </p:grpSp>
      </p:grpSp>
      <p:sp>
        <p:nvSpPr>
          <p:cNvPr name="TextBox 9" id="9"/>
          <p:cNvSpPr txBox="true"/>
          <p:nvPr/>
        </p:nvSpPr>
        <p:spPr>
          <a:xfrm rot="0">
            <a:off x="2701330" y="609600"/>
            <a:ext cx="12857794" cy="2043631"/>
          </a:xfrm>
          <a:prstGeom prst="rect">
            <a:avLst/>
          </a:prstGeom>
        </p:spPr>
        <p:txBody>
          <a:bodyPr anchor="t" rtlCol="false" tIns="0" lIns="0" bIns="0" rIns="0">
            <a:spAutoFit/>
          </a:bodyPr>
          <a:lstStyle/>
          <a:p>
            <a:pPr algn="ctr">
              <a:lnSpc>
                <a:spcPts val="14933"/>
              </a:lnSpc>
            </a:pPr>
            <a:r>
              <a:rPr lang="en-US" sz="10667">
                <a:solidFill>
                  <a:srgbClr val="A02F52"/>
                </a:solidFill>
                <a:latin typeface="ITC Benguiat"/>
              </a:rPr>
              <a:t>By</a:t>
            </a:r>
          </a:p>
        </p:txBody>
      </p:sp>
      <p:grpSp>
        <p:nvGrpSpPr>
          <p:cNvPr name="Group 10" id="10"/>
          <p:cNvGrpSpPr/>
          <p:nvPr/>
        </p:nvGrpSpPr>
        <p:grpSpPr>
          <a:xfrm rot="0">
            <a:off x="12970562" y="4223116"/>
            <a:ext cx="4575520" cy="4575520"/>
            <a:chOff x="0" y="0"/>
            <a:chExt cx="6100693" cy="6100693"/>
          </a:xfrm>
        </p:grpSpPr>
        <p:grpSp>
          <p:nvGrpSpPr>
            <p:cNvPr name="Group 11" id="11"/>
            <p:cNvGrpSpPr/>
            <p:nvPr/>
          </p:nvGrpSpPr>
          <p:grpSpPr>
            <a:xfrm rot="0">
              <a:off x="0" y="0"/>
              <a:ext cx="6100693" cy="610069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3" id="13"/>
            <p:cNvGrpSpPr>
              <a:grpSpLocks noChangeAspect="true"/>
            </p:cNvGrpSpPr>
            <p:nvPr/>
          </p:nvGrpSpPr>
          <p:grpSpPr>
            <a:xfrm rot="0">
              <a:off x="162379" y="162391"/>
              <a:ext cx="5775934" cy="5775911"/>
              <a:chOff x="0" y="0"/>
              <a:chExt cx="6350000" cy="6349975"/>
            </a:xfrm>
          </p:grpSpPr>
          <p:sp>
            <p:nvSpPr>
              <p:cNvPr name="Freeform 14" id="14"/>
              <p:cNvSpPr/>
              <p:nvPr/>
            </p:nvSpPr>
            <p:spPr>
              <a:xfrm flipH="false" flipV="false" rot="-24000">
                <a:off x="-12164" y="-12164"/>
                <a:ext cx="6374328" cy="6374303"/>
              </a:xfrm>
              <a:custGeom>
                <a:avLst/>
                <a:gdLst/>
                <a:ahLst/>
                <a:cxnLst/>
                <a:rect r="r" b="b" t="t" l="l"/>
                <a:pathLst>
                  <a:path h="6374303" w="6374328">
                    <a:moveTo>
                      <a:pt x="6362086" y="3209355"/>
                    </a:moveTo>
                    <a:cubicBezTo>
                      <a:pt x="6349845" y="4962738"/>
                      <a:pt x="4918432" y="6374303"/>
                      <a:pt x="3164999" y="6362061"/>
                    </a:cubicBezTo>
                    <a:cubicBezTo>
                      <a:pt x="1411540" y="6349819"/>
                      <a:pt x="0" y="4918406"/>
                      <a:pt x="12241" y="3165024"/>
                    </a:cubicBezTo>
                    <a:cubicBezTo>
                      <a:pt x="24483" y="1411552"/>
                      <a:pt x="1455870" y="0"/>
                      <a:pt x="3209329" y="12241"/>
                    </a:cubicBezTo>
                    <a:cubicBezTo>
                      <a:pt x="4962788" y="24483"/>
                      <a:pt x="6374328" y="1455883"/>
                      <a:pt x="6362086" y="3209355"/>
                    </a:cubicBezTo>
                    <a:close/>
                  </a:path>
                </a:pathLst>
              </a:custGeom>
              <a:blipFill>
                <a:blip r:embed="rId3"/>
                <a:stretch>
                  <a:fillRect l="-58559" t="-142316" r="-64833" b="-254113"/>
                </a:stretch>
              </a:blipFill>
            </p:spPr>
          </p:sp>
        </p:grpSp>
      </p:grpSp>
      <p:grpSp>
        <p:nvGrpSpPr>
          <p:cNvPr name="Group 15" id="15"/>
          <p:cNvGrpSpPr/>
          <p:nvPr/>
        </p:nvGrpSpPr>
        <p:grpSpPr>
          <a:xfrm rot="0">
            <a:off x="1327325" y="4079627"/>
            <a:ext cx="4575520" cy="4575520"/>
            <a:chOff x="0" y="0"/>
            <a:chExt cx="6100693" cy="6100693"/>
          </a:xfrm>
        </p:grpSpPr>
        <p:grpSp>
          <p:nvGrpSpPr>
            <p:cNvPr name="Group 16" id="16"/>
            <p:cNvGrpSpPr/>
            <p:nvPr/>
          </p:nvGrpSpPr>
          <p:grpSpPr>
            <a:xfrm rot="0">
              <a:off x="0" y="0"/>
              <a:ext cx="6100693" cy="610069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a:grpSpLocks noChangeAspect="true"/>
            </p:cNvGrpSpPr>
            <p:nvPr/>
          </p:nvGrpSpPr>
          <p:grpSpPr>
            <a:xfrm rot="0">
              <a:off x="162379" y="162391"/>
              <a:ext cx="5775934" cy="5775911"/>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2311" r="0" b="-2311"/>
                </a:stretch>
              </a:blipFill>
            </p:spPr>
          </p:sp>
        </p:grpSp>
      </p:grpSp>
      <p:sp>
        <p:nvSpPr>
          <p:cNvPr name="TextBox 20" id="20"/>
          <p:cNvSpPr txBox="true"/>
          <p:nvPr/>
        </p:nvSpPr>
        <p:spPr>
          <a:xfrm rot="0">
            <a:off x="3854591" y="134136"/>
            <a:ext cx="10551272" cy="894564"/>
          </a:xfrm>
          <a:prstGeom prst="rect">
            <a:avLst/>
          </a:prstGeom>
        </p:spPr>
        <p:txBody>
          <a:bodyPr anchor="t" rtlCol="false" tIns="0" lIns="0" bIns="0" rIns="0">
            <a:spAutoFit/>
          </a:bodyPr>
          <a:lstStyle/>
          <a:p>
            <a:pPr algn="ctr">
              <a:lnSpc>
                <a:spcPts val="6531"/>
              </a:lnSpc>
            </a:pPr>
            <a:r>
              <a:rPr lang="en-US" sz="6875">
                <a:solidFill>
                  <a:srgbClr val="A02F52"/>
                </a:solidFill>
                <a:latin typeface="Apricots"/>
              </a:rPr>
              <a:t>Sponsored </a:t>
            </a:r>
          </a:p>
        </p:txBody>
      </p:sp>
      <p:sp>
        <p:nvSpPr>
          <p:cNvPr name="Freeform 21" id="21"/>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2398073" y="8132033"/>
            <a:ext cx="2434025" cy="1520377"/>
          </a:xfrm>
          <a:prstGeom prst="rect">
            <a:avLst/>
          </a:prstGeom>
        </p:spPr>
        <p:txBody>
          <a:bodyPr anchor="t" rtlCol="false" tIns="0" lIns="0" bIns="0" rIns="0">
            <a:spAutoFit/>
          </a:bodyPr>
          <a:lstStyle/>
          <a:p>
            <a:pPr algn="ctr">
              <a:lnSpc>
                <a:spcPts val="12314"/>
              </a:lnSpc>
            </a:pPr>
            <a:r>
              <a:rPr lang="en-US" sz="8795">
                <a:solidFill>
                  <a:srgbClr val="142F43"/>
                </a:solidFill>
                <a:latin typeface="Sigher Bold"/>
              </a:rPr>
              <a:t>Yonex</a:t>
            </a:r>
          </a:p>
        </p:txBody>
      </p:sp>
      <p:sp>
        <p:nvSpPr>
          <p:cNvPr name="TextBox 23" id="23"/>
          <p:cNvSpPr txBox="true"/>
          <p:nvPr/>
        </p:nvSpPr>
        <p:spPr>
          <a:xfrm rot="0">
            <a:off x="7437610" y="8503361"/>
            <a:ext cx="3385234" cy="1480254"/>
          </a:xfrm>
          <a:prstGeom prst="rect">
            <a:avLst/>
          </a:prstGeom>
        </p:spPr>
        <p:txBody>
          <a:bodyPr anchor="t" rtlCol="false" tIns="0" lIns="0" bIns="0" rIns="0">
            <a:spAutoFit/>
          </a:bodyPr>
          <a:lstStyle/>
          <a:p>
            <a:pPr algn="ctr">
              <a:lnSpc>
                <a:spcPts val="10893"/>
              </a:lnSpc>
            </a:pPr>
            <a:r>
              <a:rPr lang="en-US" sz="7780">
                <a:solidFill>
                  <a:srgbClr val="142F43"/>
                </a:solidFill>
                <a:latin typeface="ITC Benguiat"/>
              </a:rPr>
              <a:t>Li-ning</a:t>
            </a:r>
          </a:p>
        </p:txBody>
      </p:sp>
      <p:sp>
        <p:nvSpPr>
          <p:cNvPr name="TextBox 24" id="24"/>
          <p:cNvSpPr txBox="true"/>
          <p:nvPr/>
        </p:nvSpPr>
        <p:spPr>
          <a:xfrm rot="0">
            <a:off x="14151326" y="8735584"/>
            <a:ext cx="2213993" cy="931133"/>
          </a:xfrm>
          <a:prstGeom prst="rect">
            <a:avLst/>
          </a:prstGeom>
        </p:spPr>
        <p:txBody>
          <a:bodyPr anchor="t" rtlCol="false" tIns="0" lIns="0" bIns="0" rIns="0">
            <a:spAutoFit/>
          </a:bodyPr>
          <a:lstStyle/>
          <a:p>
            <a:pPr algn="ctr">
              <a:lnSpc>
                <a:spcPts val="7509"/>
              </a:lnSpc>
            </a:pPr>
            <a:r>
              <a:rPr lang="en-US" sz="5364">
                <a:solidFill>
                  <a:srgbClr val="142F43"/>
                </a:solidFill>
                <a:latin typeface="DM Serif Display"/>
              </a:rPr>
              <a:t>Adidas </a:t>
            </a:r>
          </a:p>
        </p:txBody>
      </p:sp>
      <p:grpSp>
        <p:nvGrpSpPr>
          <p:cNvPr name="Group 25" id="25"/>
          <p:cNvGrpSpPr/>
          <p:nvPr/>
        </p:nvGrpSpPr>
        <p:grpSpPr>
          <a:xfrm rot="0">
            <a:off x="5288276" y="2664116"/>
            <a:ext cx="11397200" cy="2575320"/>
            <a:chOff x="0" y="0"/>
            <a:chExt cx="15196266" cy="3433760"/>
          </a:xfrm>
        </p:grpSpPr>
        <p:sp>
          <p:nvSpPr>
            <p:cNvPr name="TextBox 26" id="26"/>
            <p:cNvSpPr txBox="true"/>
            <p:nvPr/>
          </p:nvSpPr>
          <p:spPr>
            <a:xfrm rot="0">
              <a:off x="0" y="0"/>
              <a:ext cx="15196266" cy="712377"/>
            </a:xfrm>
            <a:prstGeom prst="rect">
              <a:avLst/>
            </a:prstGeom>
          </p:spPr>
          <p:txBody>
            <a:bodyPr anchor="t" rtlCol="false" tIns="0" lIns="0" bIns="0" rIns="0">
              <a:spAutoFit/>
            </a:bodyPr>
            <a:lstStyle/>
            <a:p>
              <a:pPr algn="l">
                <a:lnSpc>
                  <a:spcPts val="4264"/>
                </a:lnSpc>
              </a:pPr>
            </a:p>
          </p:txBody>
        </p:sp>
        <p:sp>
          <p:nvSpPr>
            <p:cNvPr name="TextBox 27" id="27"/>
            <p:cNvSpPr txBox="true"/>
            <p:nvPr/>
          </p:nvSpPr>
          <p:spPr>
            <a:xfrm rot="0">
              <a:off x="0" y="1166569"/>
              <a:ext cx="15196266" cy="2267191"/>
            </a:xfrm>
            <a:prstGeom prst="rect">
              <a:avLst/>
            </a:prstGeom>
          </p:spPr>
          <p:txBody>
            <a:bodyPr anchor="t" rtlCol="false" tIns="0" lIns="0" bIns="0" rIns="0">
              <a:spAutoFit/>
            </a:bodyPr>
            <a:lstStyle/>
            <a:p>
              <a:pPr algn="l">
                <a:lnSpc>
                  <a:spcPts val="13050"/>
                </a:lnSpc>
              </a:pPr>
            </a:p>
          </p:txBody>
        </p:sp>
      </p:grpSp>
      <p:sp>
        <p:nvSpPr>
          <p:cNvPr name="TextBox 28" id="28"/>
          <p:cNvSpPr txBox="true"/>
          <p:nvPr/>
        </p:nvSpPr>
        <p:spPr>
          <a:xfrm rot="0">
            <a:off x="5288276" y="2540291"/>
            <a:ext cx="7267745" cy="979869"/>
          </a:xfrm>
          <a:prstGeom prst="rect">
            <a:avLst/>
          </a:prstGeom>
        </p:spPr>
        <p:txBody>
          <a:bodyPr anchor="t" rtlCol="false" tIns="0" lIns="0" bIns="0" rIns="0">
            <a:spAutoFit/>
          </a:bodyPr>
          <a:lstStyle/>
          <a:p>
            <a:pPr algn="ctr">
              <a:lnSpc>
                <a:spcPts val="7931"/>
              </a:lnSpc>
            </a:pPr>
            <a:r>
              <a:rPr lang="en-US" sz="5665">
                <a:solidFill>
                  <a:srgbClr val="2246AF"/>
                </a:solidFill>
                <a:latin typeface="Belleza"/>
              </a:rPr>
              <a:t>(Sports Brands)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0" y="6062587"/>
            <a:ext cx="18279505" cy="4224413"/>
            <a:chOff x="0" y="0"/>
            <a:chExt cx="6183437" cy="1428999"/>
          </a:xfrm>
        </p:grpSpPr>
        <p:sp>
          <p:nvSpPr>
            <p:cNvPr name="Freeform 3" id="3"/>
            <p:cNvSpPr/>
            <p:nvPr/>
          </p:nvSpPr>
          <p:spPr>
            <a:xfrm flipH="false" flipV="false" rot="0">
              <a:off x="0" y="0"/>
              <a:ext cx="6183437" cy="1428999"/>
            </a:xfrm>
            <a:custGeom>
              <a:avLst/>
              <a:gdLst/>
              <a:ahLst/>
              <a:cxnLst/>
              <a:rect r="r" b="b" t="t" l="l"/>
              <a:pathLst>
                <a:path h="1428999" w="6183437">
                  <a:moveTo>
                    <a:pt x="0" y="0"/>
                  </a:moveTo>
                  <a:lnTo>
                    <a:pt x="6183437" y="0"/>
                  </a:lnTo>
                  <a:lnTo>
                    <a:pt x="6183437" y="1428999"/>
                  </a:lnTo>
                  <a:lnTo>
                    <a:pt x="0" y="1428999"/>
                  </a:lnTo>
                  <a:close/>
                </a:path>
              </a:pathLst>
            </a:custGeom>
            <a:solidFill>
              <a:srgbClr val="FBF4F3"/>
            </a:solidFill>
          </p:spPr>
        </p:sp>
      </p:grpSp>
      <p:sp>
        <p:nvSpPr>
          <p:cNvPr name="Freeform 4" id="4"/>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5230035"/>
            <a:ext cx="8754320" cy="1958420"/>
          </a:xfrm>
          <a:custGeom>
            <a:avLst/>
            <a:gdLst/>
            <a:ahLst/>
            <a:cxnLst/>
            <a:rect r="r" b="b" t="t" l="l"/>
            <a:pathLst>
              <a:path h="1958420" w="8754320">
                <a:moveTo>
                  <a:pt x="0" y="0"/>
                </a:moveTo>
                <a:lnTo>
                  <a:pt x="8754320" y="0"/>
                </a:lnTo>
                <a:lnTo>
                  <a:pt x="8754320" y="1958419"/>
                </a:lnTo>
                <a:lnTo>
                  <a:pt x="0" y="1958419"/>
                </a:lnTo>
                <a:lnTo>
                  <a:pt x="0" y="0"/>
                </a:lnTo>
                <a:close/>
              </a:path>
            </a:pathLst>
          </a:custGeom>
          <a:blipFill>
            <a:blip r:embed="rId4"/>
            <a:stretch>
              <a:fillRect l="0" t="-54108" r="0" b="-22211"/>
            </a:stretch>
          </a:blipFill>
        </p:spPr>
      </p:sp>
      <p:sp>
        <p:nvSpPr>
          <p:cNvPr name="Freeform 6" id="6"/>
          <p:cNvSpPr/>
          <p:nvPr/>
        </p:nvSpPr>
        <p:spPr>
          <a:xfrm flipH="false" flipV="false" rot="0">
            <a:off x="9705441" y="4281677"/>
            <a:ext cx="7553859" cy="2906778"/>
          </a:xfrm>
          <a:custGeom>
            <a:avLst/>
            <a:gdLst/>
            <a:ahLst/>
            <a:cxnLst/>
            <a:rect r="r" b="b" t="t" l="l"/>
            <a:pathLst>
              <a:path h="2906778" w="7553859">
                <a:moveTo>
                  <a:pt x="0" y="0"/>
                </a:moveTo>
                <a:lnTo>
                  <a:pt x="7553859" y="0"/>
                </a:lnTo>
                <a:lnTo>
                  <a:pt x="7553859" y="2906777"/>
                </a:lnTo>
                <a:lnTo>
                  <a:pt x="0" y="2906777"/>
                </a:lnTo>
                <a:lnTo>
                  <a:pt x="0" y="0"/>
                </a:lnTo>
                <a:close/>
              </a:path>
            </a:pathLst>
          </a:custGeom>
          <a:blipFill>
            <a:blip r:embed="rId5"/>
            <a:stretch>
              <a:fillRect l="0" t="-95932" r="0" b="-381557"/>
            </a:stretch>
          </a:blipFill>
        </p:spPr>
      </p:sp>
      <p:sp>
        <p:nvSpPr>
          <p:cNvPr name="TextBox 7" id="7"/>
          <p:cNvSpPr txBox="true"/>
          <p:nvPr/>
        </p:nvSpPr>
        <p:spPr>
          <a:xfrm rot="0">
            <a:off x="2701330" y="627864"/>
            <a:ext cx="12857794" cy="2043631"/>
          </a:xfrm>
          <a:prstGeom prst="rect">
            <a:avLst/>
          </a:prstGeom>
        </p:spPr>
        <p:txBody>
          <a:bodyPr anchor="t" rtlCol="false" tIns="0" lIns="0" bIns="0" rIns="0">
            <a:spAutoFit/>
          </a:bodyPr>
          <a:lstStyle/>
          <a:p>
            <a:pPr algn="ctr">
              <a:lnSpc>
                <a:spcPts val="14933"/>
              </a:lnSpc>
            </a:pPr>
            <a:r>
              <a:rPr lang="en-US" sz="10667">
                <a:solidFill>
                  <a:srgbClr val="A02F52"/>
                </a:solidFill>
                <a:latin typeface="ITC Benguiat"/>
              </a:rPr>
              <a:t>By</a:t>
            </a:r>
          </a:p>
        </p:txBody>
      </p:sp>
      <p:sp>
        <p:nvSpPr>
          <p:cNvPr name="TextBox 8" id="8"/>
          <p:cNvSpPr txBox="true"/>
          <p:nvPr/>
        </p:nvSpPr>
        <p:spPr>
          <a:xfrm rot="0">
            <a:off x="3854591" y="152400"/>
            <a:ext cx="10551272" cy="894564"/>
          </a:xfrm>
          <a:prstGeom prst="rect">
            <a:avLst/>
          </a:prstGeom>
        </p:spPr>
        <p:txBody>
          <a:bodyPr anchor="t" rtlCol="false" tIns="0" lIns="0" bIns="0" rIns="0">
            <a:spAutoFit/>
          </a:bodyPr>
          <a:lstStyle/>
          <a:p>
            <a:pPr algn="ctr">
              <a:lnSpc>
                <a:spcPts val="6531"/>
              </a:lnSpc>
            </a:pPr>
            <a:r>
              <a:rPr lang="en-US" sz="6875">
                <a:solidFill>
                  <a:srgbClr val="A02F52"/>
                </a:solidFill>
                <a:latin typeface="Apricots"/>
              </a:rPr>
              <a:t>Sponsored </a:t>
            </a:r>
          </a:p>
        </p:txBody>
      </p:sp>
      <p:sp>
        <p:nvSpPr>
          <p:cNvPr name="TextBox 9" id="9"/>
          <p:cNvSpPr txBox="true"/>
          <p:nvPr/>
        </p:nvSpPr>
        <p:spPr>
          <a:xfrm rot="0">
            <a:off x="5563973" y="2451539"/>
            <a:ext cx="7160054" cy="954444"/>
          </a:xfrm>
          <a:prstGeom prst="rect">
            <a:avLst/>
          </a:prstGeom>
        </p:spPr>
        <p:txBody>
          <a:bodyPr anchor="t" rtlCol="false" tIns="0" lIns="0" bIns="0" rIns="0">
            <a:spAutoFit/>
          </a:bodyPr>
          <a:lstStyle/>
          <a:p>
            <a:pPr algn="ctr">
              <a:lnSpc>
                <a:spcPts val="7784"/>
              </a:lnSpc>
            </a:pPr>
            <a:r>
              <a:rPr lang="en-US" sz="5560">
                <a:solidFill>
                  <a:srgbClr val="2246AF"/>
                </a:solidFill>
                <a:latin typeface="Belleza"/>
              </a:rPr>
              <a:t>(Sporting goods retailers)</a:t>
            </a:r>
          </a:p>
        </p:txBody>
      </p:sp>
      <p:sp>
        <p:nvSpPr>
          <p:cNvPr name="TextBox 10" id="10"/>
          <p:cNvSpPr txBox="true"/>
          <p:nvPr/>
        </p:nvSpPr>
        <p:spPr>
          <a:xfrm rot="0">
            <a:off x="12227932" y="7674096"/>
            <a:ext cx="3519812"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Bold"/>
              </a:rPr>
              <a:t>Sports direct </a:t>
            </a:r>
          </a:p>
        </p:txBody>
      </p:sp>
      <p:sp>
        <p:nvSpPr>
          <p:cNvPr name="TextBox 11" id="11"/>
          <p:cNvSpPr txBox="true"/>
          <p:nvPr/>
        </p:nvSpPr>
        <p:spPr>
          <a:xfrm rot="0">
            <a:off x="1352360" y="7674096"/>
            <a:ext cx="2867999"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Bold"/>
              </a:rPr>
              <a:t>Decathlon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grpSp>
        <p:nvGrpSpPr>
          <p:cNvPr name="Group 2" id="2"/>
          <p:cNvGrpSpPr/>
          <p:nvPr/>
        </p:nvGrpSpPr>
        <p:grpSpPr>
          <a:xfrm rot="0">
            <a:off x="0" y="6062587"/>
            <a:ext cx="18279505" cy="4224413"/>
            <a:chOff x="0" y="0"/>
            <a:chExt cx="6183437" cy="1428999"/>
          </a:xfrm>
        </p:grpSpPr>
        <p:sp>
          <p:nvSpPr>
            <p:cNvPr name="Freeform 3" id="3"/>
            <p:cNvSpPr/>
            <p:nvPr/>
          </p:nvSpPr>
          <p:spPr>
            <a:xfrm flipH="false" flipV="false" rot="0">
              <a:off x="0" y="0"/>
              <a:ext cx="6183437" cy="1428999"/>
            </a:xfrm>
            <a:custGeom>
              <a:avLst/>
              <a:gdLst/>
              <a:ahLst/>
              <a:cxnLst/>
              <a:rect r="r" b="b" t="t" l="l"/>
              <a:pathLst>
                <a:path h="1428999" w="6183437">
                  <a:moveTo>
                    <a:pt x="0" y="0"/>
                  </a:moveTo>
                  <a:lnTo>
                    <a:pt x="6183437" y="0"/>
                  </a:lnTo>
                  <a:lnTo>
                    <a:pt x="6183437" y="1428999"/>
                  </a:lnTo>
                  <a:lnTo>
                    <a:pt x="0" y="1428999"/>
                  </a:lnTo>
                  <a:close/>
                </a:path>
              </a:pathLst>
            </a:custGeom>
            <a:solidFill>
              <a:srgbClr val="FBF4F3"/>
            </a:solidFill>
          </p:spPr>
        </p:sp>
      </p:grpSp>
      <p:sp>
        <p:nvSpPr>
          <p:cNvPr name="Freeform 4" id="4"/>
          <p:cNvSpPr/>
          <p:nvPr/>
        </p:nvSpPr>
        <p:spPr>
          <a:xfrm flipH="false" flipV="false" rot="0">
            <a:off x="17259300" y="28729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4730978"/>
            <a:ext cx="8198259" cy="2553473"/>
          </a:xfrm>
          <a:custGeom>
            <a:avLst/>
            <a:gdLst/>
            <a:ahLst/>
            <a:cxnLst/>
            <a:rect r="r" b="b" t="t" l="l"/>
            <a:pathLst>
              <a:path h="2553473" w="8198259">
                <a:moveTo>
                  <a:pt x="0" y="0"/>
                </a:moveTo>
                <a:lnTo>
                  <a:pt x="8198259" y="0"/>
                </a:lnTo>
                <a:lnTo>
                  <a:pt x="8198259" y="2553473"/>
                </a:lnTo>
                <a:lnTo>
                  <a:pt x="0" y="2553473"/>
                </a:lnTo>
                <a:lnTo>
                  <a:pt x="0" y="0"/>
                </a:lnTo>
                <a:close/>
              </a:path>
            </a:pathLst>
          </a:custGeom>
          <a:blipFill>
            <a:blip r:embed="rId4"/>
            <a:stretch>
              <a:fillRect l="0" t="-28806" r="0" b="-127746"/>
            </a:stretch>
          </a:blipFill>
        </p:spPr>
      </p:sp>
      <p:sp>
        <p:nvSpPr>
          <p:cNvPr name="Freeform 6" id="6"/>
          <p:cNvSpPr/>
          <p:nvPr/>
        </p:nvSpPr>
        <p:spPr>
          <a:xfrm flipH="false" flipV="false" rot="0">
            <a:off x="9144000" y="4730978"/>
            <a:ext cx="9473779" cy="2553473"/>
          </a:xfrm>
          <a:custGeom>
            <a:avLst/>
            <a:gdLst/>
            <a:ahLst/>
            <a:cxnLst/>
            <a:rect r="r" b="b" t="t" l="l"/>
            <a:pathLst>
              <a:path h="2553473" w="9473779">
                <a:moveTo>
                  <a:pt x="0" y="0"/>
                </a:moveTo>
                <a:lnTo>
                  <a:pt x="9473779" y="0"/>
                </a:lnTo>
                <a:lnTo>
                  <a:pt x="9473779" y="2553473"/>
                </a:lnTo>
                <a:lnTo>
                  <a:pt x="0" y="2553473"/>
                </a:lnTo>
                <a:lnTo>
                  <a:pt x="0" y="0"/>
                </a:lnTo>
                <a:close/>
              </a:path>
            </a:pathLst>
          </a:custGeom>
          <a:blipFill>
            <a:blip r:embed="rId5"/>
            <a:stretch>
              <a:fillRect l="0" t="-54277" r="0" b="-44971"/>
            </a:stretch>
          </a:blipFill>
        </p:spPr>
      </p:sp>
      <p:sp>
        <p:nvSpPr>
          <p:cNvPr name="TextBox 7" id="7"/>
          <p:cNvSpPr txBox="true"/>
          <p:nvPr/>
        </p:nvSpPr>
        <p:spPr>
          <a:xfrm rot="0">
            <a:off x="2396520" y="627864"/>
            <a:ext cx="12857794" cy="2043631"/>
          </a:xfrm>
          <a:prstGeom prst="rect">
            <a:avLst/>
          </a:prstGeom>
        </p:spPr>
        <p:txBody>
          <a:bodyPr anchor="t" rtlCol="false" tIns="0" lIns="0" bIns="0" rIns="0">
            <a:spAutoFit/>
          </a:bodyPr>
          <a:lstStyle/>
          <a:p>
            <a:pPr algn="ctr">
              <a:lnSpc>
                <a:spcPts val="14933"/>
              </a:lnSpc>
            </a:pPr>
            <a:r>
              <a:rPr lang="en-US" sz="10667">
                <a:solidFill>
                  <a:srgbClr val="A02F52"/>
                </a:solidFill>
                <a:latin typeface="ITC Benguiat"/>
              </a:rPr>
              <a:t>By</a:t>
            </a:r>
          </a:p>
        </p:txBody>
      </p:sp>
      <p:sp>
        <p:nvSpPr>
          <p:cNvPr name="TextBox 8" id="8"/>
          <p:cNvSpPr txBox="true"/>
          <p:nvPr/>
        </p:nvSpPr>
        <p:spPr>
          <a:xfrm rot="0">
            <a:off x="3868364" y="152400"/>
            <a:ext cx="10551272" cy="894564"/>
          </a:xfrm>
          <a:prstGeom prst="rect">
            <a:avLst/>
          </a:prstGeom>
        </p:spPr>
        <p:txBody>
          <a:bodyPr anchor="t" rtlCol="false" tIns="0" lIns="0" bIns="0" rIns="0">
            <a:spAutoFit/>
          </a:bodyPr>
          <a:lstStyle/>
          <a:p>
            <a:pPr algn="ctr">
              <a:lnSpc>
                <a:spcPts val="6531"/>
              </a:lnSpc>
            </a:pPr>
            <a:r>
              <a:rPr lang="en-US" sz="6875">
                <a:solidFill>
                  <a:srgbClr val="A02F52"/>
                </a:solidFill>
                <a:latin typeface="Apricots"/>
              </a:rPr>
              <a:t>Sponsored </a:t>
            </a:r>
          </a:p>
        </p:txBody>
      </p:sp>
      <p:sp>
        <p:nvSpPr>
          <p:cNvPr name="TextBox 9" id="9"/>
          <p:cNvSpPr txBox="true"/>
          <p:nvPr/>
        </p:nvSpPr>
        <p:spPr>
          <a:xfrm rot="0">
            <a:off x="4209214" y="2538145"/>
            <a:ext cx="10543500" cy="1079769"/>
          </a:xfrm>
          <a:prstGeom prst="rect">
            <a:avLst/>
          </a:prstGeom>
        </p:spPr>
        <p:txBody>
          <a:bodyPr anchor="t" rtlCol="false" tIns="0" lIns="0" bIns="0" rIns="0">
            <a:spAutoFit/>
          </a:bodyPr>
          <a:lstStyle/>
          <a:p>
            <a:pPr algn="ctr">
              <a:lnSpc>
                <a:spcPts val="8737"/>
              </a:lnSpc>
            </a:pPr>
            <a:r>
              <a:rPr lang="en-US" sz="6241">
                <a:solidFill>
                  <a:srgbClr val="A02F52"/>
                </a:solidFill>
                <a:latin typeface="Belleza Bold"/>
              </a:rPr>
              <a:t>(Health and wellness companies) </a:t>
            </a:r>
          </a:p>
        </p:txBody>
      </p:sp>
      <p:sp>
        <p:nvSpPr>
          <p:cNvPr name="TextBox 10" id="10"/>
          <p:cNvSpPr txBox="true"/>
          <p:nvPr/>
        </p:nvSpPr>
        <p:spPr>
          <a:xfrm rot="0">
            <a:off x="11960373" y="7674096"/>
            <a:ext cx="2184526"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Bold"/>
              </a:rPr>
              <a:t>Nutrilite</a:t>
            </a:r>
          </a:p>
        </p:txBody>
      </p:sp>
      <p:sp>
        <p:nvSpPr>
          <p:cNvPr name="TextBox 11" id="11"/>
          <p:cNvSpPr txBox="true"/>
          <p:nvPr/>
        </p:nvSpPr>
        <p:spPr>
          <a:xfrm rot="0">
            <a:off x="1372138" y="7674096"/>
            <a:ext cx="2428172"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Bold"/>
              </a:rPr>
              <a:t>Herbalife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grpSp>
        <p:nvGrpSpPr>
          <p:cNvPr name="Group 2" id="2"/>
          <p:cNvGrpSpPr/>
          <p:nvPr/>
        </p:nvGrpSpPr>
        <p:grpSpPr>
          <a:xfrm rot="0">
            <a:off x="1251122" y="2114196"/>
            <a:ext cx="11683700" cy="6028553"/>
            <a:chOff x="0" y="0"/>
            <a:chExt cx="3952264" cy="2039288"/>
          </a:xfrm>
        </p:grpSpPr>
        <p:sp>
          <p:nvSpPr>
            <p:cNvPr name="Freeform 3" id="3"/>
            <p:cNvSpPr/>
            <p:nvPr/>
          </p:nvSpPr>
          <p:spPr>
            <a:xfrm flipH="false" flipV="false" rot="0">
              <a:off x="0" y="0"/>
              <a:ext cx="3952264" cy="2039288"/>
            </a:xfrm>
            <a:custGeom>
              <a:avLst/>
              <a:gdLst/>
              <a:ahLst/>
              <a:cxnLst/>
              <a:rect r="r" b="b" t="t" l="l"/>
              <a:pathLst>
                <a:path h="2039288" w="3952264">
                  <a:moveTo>
                    <a:pt x="0" y="0"/>
                  </a:moveTo>
                  <a:lnTo>
                    <a:pt x="3952264" y="0"/>
                  </a:lnTo>
                  <a:lnTo>
                    <a:pt x="3952264" y="2039288"/>
                  </a:lnTo>
                  <a:lnTo>
                    <a:pt x="0" y="2039288"/>
                  </a:lnTo>
                  <a:close/>
                </a:path>
              </a:pathLst>
            </a:custGeom>
            <a:solidFill>
              <a:srgbClr val="FFFFFF"/>
            </a:solidFill>
          </p:spPr>
        </p:sp>
      </p:grpSp>
      <p:grpSp>
        <p:nvGrpSpPr>
          <p:cNvPr name="Group 4" id="4"/>
          <p:cNvGrpSpPr/>
          <p:nvPr/>
        </p:nvGrpSpPr>
        <p:grpSpPr>
          <a:xfrm rot="0">
            <a:off x="9766986" y="1408104"/>
            <a:ext cx="7036470" cy="703647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FFF7AD">
                    <a:alpha val="100000"/>
                  </a:srgbClr>
                </a:gs>
                <a:gs pos="100000">
                  <a:srgbClr val="FFA9F9">
                    <a:alpha val="100000"/>
                  </a:srgbClr>
                </a:gs>
              </a:gsLst>
              <a:lin ang="0"/>
            </a:gradFill>
          </p:spPr>
        </p:sp>
      </p:grpSp>
      <p:grpSp>
        <p:nvGrpSpPr>
          <p:cNvPr name="Group 6" id="6"/>
          <p:cNvGrpSpPr>
            <a:grpSpLocks noChangeAspect="true"/>
          </p:cNvGrpSpPr>
          <p:nvPr/>
        </p:nvGrpSpPr>
        <p:grpSpPr>
          <a:xfrm rot="0">
            <a:off x="9144000" y="1984450"/>
            <a:ext cx="6661897" cy="666187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9732" t="0" r="-39732" b="0"/>
              </a:stretch>
            </a:blipFill>
          </p:spPr>
        </p:sp>
      </p:grpSp>
      <p:sp>
        <p:nvSpPr>
          <p:cNvPr name="Freeform 8" id="8"/>
          <p:cNvSpPr/>
          <p:nvPr/>
        </p:nvSpPr>
        <p:spPr>
          <a:xfrm flipH="false" flipV="false" rot="0">
            <a:off x="17259300" y="-171785"/>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22967" y="8325020"/>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6714996" y="6177055"/>
            <a:ext cx="4858007" cy="3931387"/>
          </a:xfrm>
          <a:custGeom>
            <a:avLst/>
            <a:gdLst/>
            <a:ahLst/>
            <a:cxnLst/>
            <a:rect r="r" b="b" t="t" l="l"/>
            <a:pathLst>
              <a:path h="3931387" w="4858007">
                <a:moveTo>
                  <a:pt x="0" y="0"/>
                </a:moveTo>
                <a:lnTo>
                  <a:pt x="4858008" y="0"/>
                </a:lnTo>
                <a:lnTo>
                  <a:pt x="4858008" y="3931387"/>
                </a:lnTo>
                <a:lnTo>
                  <a:pt x="0" y="3931387"/>
                </a:lnTo>
                <a:lnTo>
                  <a:pt x="0" y="0"/>
                </a:lnTo>
                <a:close/>
              </a:path>
            </a:pathLst>
          </a:custGeom>
          <a:blipFill>
            <a:blip r:embed="rId5"/>
            <a:stretch>
              <a:fillRect l="0" t="0" r="0" b="0"/>
            </a:stretch>
          </a:blipFill>
        </p:spPr>
      </p:sp>
      <p:sp>
        <p:nvSpPr>
          <p:cNvPr name="TextBox 11" id="11"/>
          <p:cNvSpPr txBox="true"/>
          <p:nvPr/>
        </p:nvSpPr>
        <p:spPr>
          <a:xfrm rot="0">
            <a:off x="1028700" y="465224"/>
            <a:ext cx="9344153" cy="1519226"/>
          </a:xfrm>
          <a:prstGeom prst="rect">
            <a:avLst/>
          </a:prstGeom>
        </p:spPr>
        <p:txBody>
          <a:bodyPr anchor="t" rtlCol="false" tIns="0" lIns="0" bIns="0" rIns="0">
            <a:spAutoFit/>
          </a:bodyPr>
          <a:lstStyle/>
          <a:p>
            <a:pPr>
              <a:lnSpc>
                <a:spcPts val="12338"/>
              </a:lnSpc>
            </a:pPr>
            <a:r>
              <a:rPr lang="en-US" sz="8812">
                <a:solidFill>
                  <a:srgbClr val="142F43"/>
                </a:solidFill>
                <a:latin typeface="Apricots"/>
              </a:rPr>
              <a:t>Introduction </a:t>
            </a:r>
          </a:p>
        </p:txBody>
      </p:sp>
      <p:sp>
        <p:nvSpPr>
          <p:cNvPr name="TextBox 12" id="12"/>
          <p:cNvSpPr txBox="true"/>
          <p:nvPr/>
        </p:nvSpPr>
        <p:spPr>
          <a:xfrm rot="0">
            <a:off x="95175" y="3013399"/>
            <a:ext cx="9048825" cy="3243500"/>
          </a:xfrm>
          <a:prstGeom prst="rect">
            <a:avLst/>
          </a:prstGeom>
        </p:spPr>
        <p:txBody>
          <a:bodyPr anchor="t" rtlCol="false" tIns="0" lIns="0" bIns="0" rIns="0">
            <a:spAutoFit/>
          </a:bodyPr>
          <a:lstStyle/>
          <a:p>
            <a:pPr algn="ctr">
              <a:lnSpc>
                <a:spcPts val="3686"/>
              </a:lnSpc>
            </a:pPr>
            <a:r>
              <a:rPr lang="en-US" sz="2633">
                <a:solidFill>
                  <a:srgbClr val="142F43"/>
                </a:solidFill>
                <a:latin typeface="Sigher"/>
              </a:rPr>
              <a:t>Welcome to the thrilling world of badminton! Our upcoming tournament promises intense rallies, strategic plays, and fierce competition. Join us as players showcase their agility and skill on the court, vying for victory and the title of badminton champion. Get ready for a fast-paced spectacle filled with smashes, drops, and incredible athleticism. May the best shuttlecock soar to success in this exciting badminton tournament!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476662" y="0"/>
            <a:ext cx="6268579" cy="5239986"/>
          </a:xfrm>
          <a:custGeom>
            <a:avLst/>
            <a:gdLst/>
            <a:ahLst/>
            <a:cxnLst/>
            <a:rect r="r" b="b" t="t" l="l"/>
            <a:pathLst>
              <a:path h="5239986" w="6268579">
                <a:moveTo>
                  <a:pt x="0" y="0"/>
                </a:moveTo>
                <a:lnTo>
                  <a:pt x="6268579" y="0"/>
                </a:lnTo>
                <a:lnTo>
                  <a:pt x="6268579" y="5239986"/>
                </a:lnTo>
                <a:lnTo>
                  <a:pt x="0" y="5239986"/>
                </a:lnTo>
                <a:lnTo>
                  <a:pt x="0" y="0"/>
                </a:lnTo>
                <a:close/>
              </a:path>
            </a:pathLst>
          </a:custGeom>
          <a:blipFill>
            <a:blip r:embed="rId2"/>
            <a:stretch>
              <a:fillRect l="-29384" t="-31430" r="0" b="-212530"/>
            </a:stretch>
          </a:blipFill>
        </p:spPr>
      </p:sp>
      <p:sp>
        <p:nvSpPr>
          <p:cNvPr name="Freeform 3" id="3"/>
          <p:cNvSpPr/>
          <p:nvPr/>
        </p:nvSpPr>
        <p:spPr>
          <a:xfrm flipH="false" flipV="false" rot="0">
            <a:off x="476662" y="6262562"/>
            <a:ext cx="7013276" cy="3677536"/>
          </a:xfrm>
          <a:custGeom>
            <a:avLst/>
            <a:gdLst/>
            <a:ahLst/>
            <a:cxnLst/>
            <a:rect r="r" b="b" t="t" l="l"/>
            <a:pathLst>
              <a:path h="3677536" w="7013276">
                <a:moveTo>
                  <a:pt x="0" y="0"/>
                </a:moveTo>
                <a:lnTo>
                  <a:pt x="7013276" y="0"/>
                </a:lnTo>
                <a:lnTo>
                  <a:pt x="7013276" y="3677536"/>
                </a:lnTo>
                <a:lnTo>
                  <a:pt x="0" y="3677536"/>
                </a:lnTo>
                <a:lnTo>
                  <a:pt x="0" y="0"/>
                </a:lnTo>
                <a:close/>
              </a:path>
            </a:pathLst>
          </a:custGeom>
          <a:blipFill>
            <a:blip r:embed="rId3"/>
            <a:stretch>
              <a:fillRect l="0" t="-42241" r="0" b="-281549"/>
            </a:stretch>
          </a:blipFill>
        </p:spPr>
      </p:sp>
      <p:sp>
        <p:nvSpPr>
          <p:cNvPr name="TextBox 4" id="4"/>
          <p:cNvSpPr txBox="true"/>
          <p:nvPr/>
        </p:nvSpPr>
        <p:spPr>
          <a:xfrm rot="0">
            <a:off x="8374630" y="6474324"/>
            <a:ext cx="8884670" cy="3158761"/>
          </a:xfrm>
          <a:prstGeom prst="rect">
            <a:avLst/>
          </a:prstGeom>
        </p:spPr>
        <p:txBody>
          <a:bodyPr anchor="t" rtlCol="false" tIns="0" lIns="0" bIns="0" rIns="0">
            <a:spAutoFit/>
          </a:bodyPr>
          <a:lstStyle/>
          <a:p>
            <a:pPr algn="ctr">
              <a:lnSpc>
                <a:spcPts val="6301"/>
              </a:lnSpc>
            </a:pPr>
            <a:r>
              <a:rPr lang="en-US" sz="4501">
                <a:solidFill>
                  <a:srgbClr val="000000"/>
                </a:solidFill>
                <a:latin typeface="Belleza"/>
              </a:rPr>
              <a:t>Yonex is a Japanese sports equipment manufacturing company. Yonex produces equipment and apparel for tennis, badminton, golf, and running.</a:t>
            </a:r>
          </a:p>
        </p:txBody>
      </p:sp>
      <p:sp>
        <p:nvSpPr>
          <p:cNvPr name="TextBox 5" id="5"/>
          <p:cNvSpPr txBox="true"/>
          <p:nvPr/>
        </p:nvSpPr>
        <p:spPr>
          <a:xfrm rot="0">
            <a:off x="7489938" y="577835"/>
            <a:ext cx="8316195" cy="3253008"/>
          </a:xfrm>
          <a:prstGeom prst="rect">
            <a:avLst/>
          </a:prstGeom>
        </p:spPr>
        <p:txBody>
          <a:bodyPr anchor="t" rtlCol="false" tIns="0" lIns="0" bIns="0" rIns="0">
            <a:spAutoFit/>
          </a:bodyPr>
          <a:lstStyle/>
          <a:p>
            <a:pPr algn="ctr">
              <a:lnSpc>
                <a:spcPts val="5189"/>
              </a:lnSpc>
            </a:pPr>
            <a:r>
              <a:rPr lang="en-US" sz="3706">
                <a:solidFill>
                  <a:srgbClr val="000000"/>
                </a:solidFill>
                <a:latin typeface="Belleza"/>
              </a:rPr>
              <a:t>Li-Ning Company Limited is a Chinese sportswear and sports equipment company founded by former Olympic gymnast Li Ning. The company endorses a number of athletes and teams worldwide.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425516" y="358042"/>
            <a:ext cx="7688609" cy="3737708"/>
          </a:xfrm>
          <a:custGeom>
            <a:avLst/>
            <a:gdLst/>
            <a:ahLst/>
            <a:cxnLst/>
            <a:rect r="r" b="b" t="t" l="l"/>
            <a:pathLst>
              <a:path h="3737708" w="7688609">
                <a:moveTo>
                  <a:pt x="0" y="0"/>
                </a:moveTo>
                <a:lnTo>
                  <a:pt x="7688609" y="0"/>
                </a:lnTo>
                <a:lnTo>
                  <a:pt x="7688609" y="3737708"/>
                </a:lnTo>
                <a:lnTo>
                  <a:pt x="0" y="3737708"/>
                </a:lnTo>
                <a:lnTo>
                  <a:pt x="0" y="0"/>
                </a:lnTo>
                <a:close/>
              </a:path>
            </a:pathLst>
          </a:custGeom>
          <a:blipFill>
            <a:blip r:embed="rId2"/>
            <a:stretch>
              <a:fillRect l="0" t="-60295" r="0" b="-296824"/>
            </a:stretch>
          </a:blipFill>
        </p:spPr>
      </p:sp>
      <p:sp>
        <p:nvSpPr>
          <p:cNvPr name="Freeform 3" id="3"/>
          <p:cNvSpPr/>
          <p:nvPr/>
        </p:nvSpPr>
        <p:spPr>
          <a:xfrm flipH="false" flipV="false" rot="0">
            <a:off x="425516" y="6842173"/>
            <a:ext cx="9288891" cy="2751307"/>
          </a:xfrm>
          <a:custGeom>
            <a:avLst/>
            <a:gdLst/>
            <a:ahLst/>
            <a:cxnLst/>
            <a:rect r="r" b="b" t="t" l="l"/>
            <a:pathLst>
              <a:path h="2751307" w="9288891">
                <a:moveTo>
                  <a:pt x="0" y="0"/>
                </a:moveTo>
                <a:lnTo>
                  <a:pt x="9288890" y="0"/>
                </a:lnTo>
                <a:lnTo>
                  <a:pt x="9288890" y="2751307"/>
                </a:lnTo>
                <a:lnTo>
                  <a:pt x="0" y="2751307"/>
                </a:lnTo>
                <a:lnTo>
                  <a:pt x="0" y="0"/>
                </a:lnTo>
                <a:close/>
              </a:path>
            </a:pathLst>
          </a:custGeom>
          <a:blipFill>
            <a:blip r:embed="rId3"/>
            <a:stretch>
              <a:fillRect l="-16131" t="-59306" r="-8277" b="0"/>
            </a:stretch>
          </a:blipFill>
        </p:spPr>
      </p:sp>
      <p:sp>
        <p:nvSpPr>
          <p:cNvPr name="TextBox 4" id="4"/>
          <p:cNvSpPr txBox="true"/>
          <p:nvPr/>
        </p:nvSpPr>
        <p:spPr>
          <a:xfrm rot="0">
            <a:off x="9714406" y="420628"/>
            <a:ext cx="5845180" cy="4722872"/>
          </a:xfrm>
          <a:prstGeom prst="rect">
            <a:avLst/>
          </a:prstGeom>
        </p:spPr>
        <p:txBody>
          <a:bodyPr anchor="t" rtlCol="false" tIns="0" lIns="0" bIns="0" rIns="0">
            <a:spAutoFit/>
          </a:bodyPr>
          <a:lstStyle/>
          <a:p>
            <a:pPr algn="ctr">
              <a:lnSpc>
                <a:spcPts val="5334"/>
              </a:lnSpc>
            </a:pPr>
            <a:r>
              <a:rPr lang="en-US" sz="3810">
                <a:solidFill>
                  <a:srgbClr val="000000"/>
                </a:solidFill>
                <a:latin typeface="Belleza"/>
              </a:rPr>
              <a:t>Adidas AG is a German athletic apparel and footwear corporation headquartered in Herzogenaurach, Bavaria, Germany. It is the largest sportswear manufacturer in Europe</a:t>
            </a:r>
          </a:p>
        </p:txBody>
      </p:sp>
      <p:sp>
        <p:nvSpPr>
          <p:cNvPr name="TextBox 5" id="5"/>
          <p:cNvSpPr txBox="true"/>
          <p:nvPr/>
        </p:nvSpPr>
        <p:spPr>
          <a:xfrm rot="0">
            <a:off x="10943103" y="6265055"/>
            <a:ext cx="5460947" cy="3534761"/>
          </a:xfrm>
          <a:prstGeom prst="rect">
            <a:avLst/>
          </a:prstGeom>
        </p:spPr>
        <p:txBody>
          <a:bodyPr anchor="t" rtlCol="false" tIns="0" lIns="0" bIns="0" rIns="0">
            <a:spAutoFit/>
          </a:bodyPr>
          <a:lstStyle/>
          <a:p>
            <a:pPr algn="ctr">
              <a:lnSpc>
                <a:spcPts val="4670"/>
              </a:lnSpc>
            </a:pPr>
            <a:r>
              <a:rPr lang="en-US" sz="3336">
                <a:solidFill>
                  <a:srgbClr val="000000"/>
                </a:solidFill>
                <a:latin typeface="Belleza"/>
              </a:rPr>
              <a:t>Decathlon is a French sporting goods retailer. With over 2,080 stores in 56 countries and regions (2023),it is the largest sporting goods retailer in the world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0" y="658248"/>
            <a:ext cx="8362008" cy="3556774"/>
          </a:xfrm>
          <a:custGeom>
            <a:avLst/>
            <a:gdLst/>
            <a:ahLst/>
            <a:cxnLst/>
            <a:rect r="r" b="b" t="t" l="l"/>
            <a:pathLst>
              <a:path h="3556774" w="8362008">
                <a:moveTo>
                  <a:pt x="0" y="0"/>
                </a:moveTo>
                <a:lnTo>
                  <a:pt x="8362008" y="0"/>
                </a:lnTo>
                <a:lnTo>
                  <a:pt x="8362008" y="3556774"/>
                </a:lnTo>
                <a:lnTo>
                  <a:pt x="0" y="3556774"/>
                </a:lnTo>
                <a:lnTo>
                  <a:pt x="0" y="0"/>
                </a:lnTo>
                <a:close/>
              </a:path>
            </a:pathLst>
          </a:custGeom>
          <a:blipFill>
            <a:blip r:embed="rId2"/>
            <a:stretch>
              <a:fillRect l="0" t="-138459" r="0" b="-283986"/>
            </a:stretch>
          </a:blipFill>
        </p:spPr>
      </p:sp>
      <p:sp>
        <p:nvSpPr>
          <p:cNvPr name="Freeform 3" id="3"/>
          <p:cNvSpPr/>
          <p:nvPr/>
        </p:nvSpPr>
        <p:spPr>
          <a:xfrm flipH="false" flipV="false" rot="-5400000">
            <a:off x="1700834" y="3906277"/>
            <a:ext cx="4215803" cy="7617470"/>
          </a:xfrm>
          <a:custGeom>
            <a:avLst/>
            <a:gdLst/>
            <a:ahLst/>
            <a:cxnLst/>
            <a:rect r="r" b="b" t="t" l="l"/>
            <a:pathLst>
              <a:path h="7617470" w="4215803">
                <a:moveTo>
                  <a:pt x="0" y="0"/>
                </a:moveTo>
                <a:lnTo>
                  <a:pt x="4215803" y="0"/>
                </a:lnTo>
                <a:lnTo>
                  <a:pt x="4215803" y="7617470"/>
                </a:lnTo>
                <a:lnTo>
                  <a:pt x="0" y="7617470"/>
                </a:lnTo>
                <a:lnTo>
                  <a:pt x="0" y="0"/>
                </a:lnTo>
                <a:close/>
              </a:path>
            </a:pathLst>
          </a:custGeom>
          <a:blipFill>
            <a:blip r:embed="rId3"/>
            <a:stretch>
              <a:fillRect l="0" t="0" r="-6988" b="0"/>
            </a:stretch>
          </a:blipFill>
        </p:spPr>
      </p:sp>
      <p:sp>
        <p:nvSpPr>
          <p:cNvPr name="Freeform 4" id="4"/>
          <p:cNvSpPr/>
          <p:nvPr/>
        </p:nvSpPr>
        <p:spPr>
          <a:xfrm flipH="false" flipV="false" rot="0">
            <a:off x="13281657" y="6171724"/>
            <a:ext cx="3962860" cy="3651190"/>
          </a:xfrm>
          <a:custGeom>
            <a:avLst/>
            <a:gdLst/>
            <a:ahLst/>
            <a:cxnLst/>
            <a:rect r="r" b="b" t="t" l="l"/>
            <a:pathLst>
              <a:path h="3651190" w="3962860">
                <a:moveTo>
                  <a:pt x="0" y="0"/>
                </a:moveTo>
                <a:lnTo>
                  <a:pt x="3962860" y="0"/>
                </a:lnTo>
                <a:lnTo>
                  <a:pt x="3962860" y="3651189"/>
                </a:lnTo>
                <a:lnTo>
                  <a:pt x="0" y="3651189"/>
                </a:lnTo>
                <a:lnTo>
                  <a:pt x="0" y="0"/>
                </a:lnTo>
                <a:close/>
              </a:path>
            </a:pathLst>
          </a:custGeom>
          <a:blipFill>
            <a:blip r:embed="rId4"/>
            <a:stretch>
              <a:fillRect l="0" t="-42859" r="-25958" b="-39358"/>
            </a:stretch>
          </a:blipFill>
        </p:spPr>
      </p:sp>
      <p:sp>
        <p:nvSpPr>
          <p:cNvPr name="TextBox 5" id="5"/>
          <p:cNvSpPr txBox="true"/>
          <p:nvPr/>
        </p:nvSpPr>
        <p:spPr>
          <a:xfrm rot="0">
            <a:off x="9691394" y="591573"/>
            <a:ext cx="5571693" cy="3357764"/>
          </a:xfrm>
          <a:prstGeom prst="rect">
            <a:avLst/>
          </a:prstGeom>
        </p:spPr>
        <p:txBody>
          <a:bodyPr anchor="t" rtlCol="false" tIns="0" lIns="0" bIns="0" rIns="0">
            <a:spAutoFit/>
          </a:bodyPr>
          <a:lstStyle/>
          <a:p>
            <a:pPr algn="ctr">
              <a:lnSpc>
                <a:spcPts val="4427"/>
              </a:lnSpc>
            </a:pPr>
            <a:r>
              <a:rPr lang="en-US" sz="3162">
                <a:solidFill>
                  <a:srgbClr val="000000"/>
                </a:solidFill>
                <a:latin typeface="Belleza Bold"/>
              </a:rPr>
              <a:t>Founded in 1982, Sports Direct International PLC is today the UK's largest sporting good retailer, and operates a diversified portfolio of sports, fitness, fashion and lifestyle fascias and brands</a:t>
            </a:r>
          </a:p>
        </p:txBody>
      </p:sp>
      <p:sp>
        <p:nvSpPr>
          <p:cNvPr name="TextBox 6" id="6"/>
          <p:cNvSpPr txBox="true"/>
          <p:nvPr/>
        </p:nvSpPr>
        <p:spPr>
          <a:xfrm rot="0">
            <a:off x="7617470" y="5850404"/>
            <a:ext cx="5285349" cy="3972509"/>
          </a:xfrm>
          <a:prstGeom prst="rect">
            <a:avLst/>
          </a:prstGeom>
        </p:spPr>
        <p:txBody>
          <a:bodyPr anchor="t" rtlCol="false" tIns="0" lIns="0" bIns="0" rIns="0">
            <a:spAutoFit/>
          </a:bodyPr>
          <a:lstStyle/>
          <a:p>
            <a:pPr algn="ctr">
              <a:lnSpc>
                <a:spcPts val="3916"/>
              </a:lnSpc>
            </a:pPr>
            <a:r>
              <a:rPr lang="en-US" sz="2797">
                <a:solidFill>
                  <a:srgbClr val="000000"/>
                </a:solidFill>
                <a:latin typeface="Belleza Bold"/>
              </a:rPr>
              <a:t>Herbalife Nutrition Ltd., also called Herbalife International, Inc. (with a U.S. subsidiary called Herbalife International of America) or simply Herbalife, is a global </a:t>
            </a:r>
            <a:r>
              <a:rPr lang="en-US" sz="2797">
                <a:solidFill>
                  <a:srgbClr val="000000"/>
                </a:solidFill>
                <a:latin typeface="Belleza Bold"/>
                <a:hlinkClick r:id="rId5" tooltip="https://en.m.wikipedia.org/wiki/Multi-level_marketing"/>
              </a:rPr>
              <a:t>multi-level marketing</a:t>
            </a:r>
            <a:r>
              <a:rPr lang="en-US" sz="2797">
                <a:solidFill>
                  <a:srgbClr val="000000"/>
                </a:solidFill>
                <a:latin typeface="Belleza Bold"/>
              </a:rPr>
              <a:t> (MLM) corporation that develops and sells </a:t>
            </a:r>
            <a:r>
              <a:rPr lang="en-US" sz="2797">
                <a:solidFill>
                  <a:srgbClr val="000000"/>
                </a:solidFill>
                <a:latin typeface="Belleza Bold"/>
                <a:hlinkClick r:id="rId6" tooltip="https://en.m.wikipedia.org/wiki/Dietary_supplements"/>
              </a:rPr>
              <a:t>dietary supplements</a:t>
            </a:r>
            <a:r>
              <a:rPr lang="en-US" sz="2797">
                <a:solidFill>
                  <a:srgbClr val="000000"/>
                </a:solidFill>
                <a:latin typeface="Belleza Bold"/>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354667"/>
            <a:ext cx="5642188" cy="6148259"/>
          </a:xfrm>
          <a:custGeom>
            <a:avLst/>
            <a:gdLst/>
            <a:ahLst/>
            <a:cxnLst/>
            <a:rect r="r" b="b" t="t" l="l"/>
            <a:pathLst>
              <a:path h="6148259" w="5642188">
                <a:moveTo>
                  <a:pt x="0" y="0"/>
                </a:moveTo>
                <a:lnTo>
                  <a:pt x="5642188" y="0"/>
                </a:lnTo>
                <a:lnTo>
                  <a:pt x="5642188" y="6148259"/>
                </a:lnTo>
                <a:lnTo>
                  <a:pt x="0" y="6148259"/>
                </a:lnTo>
                <a:lnTo>
                  <a:pt x="0" y="0"/>
                </a:lnTo>
                <a:close/>
              </a:path>
            </a:pathLst>
          </a:custGeom>
          <a:blipFill>
            <a:blip r:embed="rId2"/>
            <a:stretch>
              <a:fillRect l="0" t="-3324" r="0" b="-3739"/>
            </a:stretch>
          </a:blipFill>
        </p:spPr>
      </p:sp>
      <p:sp>
        <p:nvSpPr>
          <p:cNvPr name="Freeform 3" id="3"/>
          <p:cNvSpPr/>
          <p:nvPr/>
        </p:nvSpPr>
        <p:spPr>
          <a:xfrm flipH="false" flipV="false" rot="5400000">
            <a:off x="14144165" y="2631065"/>
            <a:ext cx="3636597" cy="3595463"/>
          </a:xfrm>
          <a:custGeom>
            <a:avLst/>
            <a:gdLst/>
            <a:ahLst/>
            <a:cxnLst/>
            <a:rect r="r" b="b" t="t" l="l"/>
            <a:pathLst>
              <a:path h="3595463" w="3636597">
                <a:moveTo>
                  <a:pt x="0" y="0"/>
                </a:moveTo>
                <a:lnTo>
                  <a:pt x="3636598" y="0"/>
                </a:lnTo>
                <a:lnTo>
                  <a:pt x="3636598" y="3595463"/>
                </a:lnTo>
                <a:lnTo>
                  <a:pt x="0" y="3595463"/>
                </a:lnTo>
                <a:lnTo>
                  <a:pt x="0" y="0"/>
                </a:lnTo>
                <a:close/>
              </a:path>
            </a:pathLst>
          </a:custGeom>
          <a:blipFill>
            <a:blip r:embed="rId3">
              <a:alphaModFix amt="70000"/>
            </a:blip>
            <a:stretch>
              <a:fillRect l="-49925" t="-121368" r="-71951" b="-177592"/>
            </a:stretch>
          </a:blipFill>
        </p:spPr>
      </p:sp>
      <p:sp>
        <p:nvSpPr>
          <p:cNvPr name="TextBox 4" id="4"/>
          <p:cNvSpPr txBox="true"/>
          <p:nvPr/>
        </p:nvSpPr>
        <p:spPr>
          <a:xfrm rot="0">
            <a:off x="6764620" y="933450"/>
            <a:ext cx="7400113" cy="5751449"/>
          </a:xfrm>
          <a:prstGeom prst="rect">
            <a:avLst/>
          </a:prstGeom>
        </p:spPr>
        <p:txBody>
          <a:bodyPr anchor="t" rtlCol="false" tIns="0" lIns="0" bIns="0" rIns="0">
            <a:spAutoFit/>
          </a:bodyPr>
          <a:lstStyle/>
          <a:p>
            <a:pPr algn="ctr">
              <a:lnSpc>
                <a:spcPts val="5711"/>
              </a:lnSpc>
            </a:pPr>
            <a:r>
              <a:rPr lang="en-US" sz="4079">
                <a:solidFill>
                  <a:srgbClr val="000000"/>
                </a:solidFill>
                <a:latin typeface="Belleza"/>
              </a:rPr>
              <a:t>Nutrilite is a brand of mineral, vitamin, and dietary supplements developed in 1934 by Carl F. Rehnborg. Nutrilite products are currently manufactured by Access Business Group, a subsidiary of Alticor whose products are sold via Amway worldwide</a:t>
            </a:r>
          </a:p>
        </p:txBody>
      </p:sp>
      <p:sp>
        <p:nvSpPr>
          <p:cNvPr name="TextBox 5" id="5"/>
          <p:cNvSpPr txBox="true"/>
          <p:nvPr/>
        </p:nvSpPr>
        <p:spPr>
          <a:xfrm rot="0">
            <a:off x="6764620" y="8068310"/>
            <a:ext cx="10678833" cy="1189990"/>
          </a:xfrm>
          <a:prstGeom prst="rect">
            <a:avLst/>
          </a:prstGeom>
        </p:spPr>
        <p:txBody>
          <a:bodyPr anchor="t" rtlCol="false" tIns="0" lIns="0" bIns="0" rIns="0">
            <a:spAutoFit/>
          </a:bodyPr>
          <a:lstStyle/>
          <a:p>
            <a:pPr algn="ctr">
              <a:lnSpc>
                <a:spcPts val="4759"/>
              </a:lnSpc>
            </a:pPr>
            <a:r>
              <a:rPr lang="en-US" sz="3399">
                <a:solidFill>
                  <a:srgbClr val="000000"/>
                </a:solidFill>
                <a:latin typeface="Belleza"/>
              </a:rPr>
              <a:t>The Nutrilite brand is known as Nutriway in Denmark, Finland, Norway, Sweden, Turkey, Australia and New Zealand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27508" y="1028700"/>
            <a:ext cx="9135505" cy="9258300"/>
            <a:chOff x="0" y="0"/>
            <a:chExt cx="3090282" cy="3131820"/>
          </a:xfrm>
        </p:grpSpPr>
        <p:sp>
          <p:nvSpPr>
            <p:cNvPr name="Freeform 3" id="3"/>
            <p:cNvSpPr/>
            <p:nvPr/>
          </p:nvSpPr>
          <p:spPr>
            <a:xfrm flipH="false" flipV="false" rot="0">
              <a:off x="0" y="0"/>
              <a:ext cx="3090282" cy="3131820"/>
            </a:xfrm>
            <a:custGeom>
              <a:avLst/>
              <a:gdLst/>
              <a:ahLst/>
              <a:cxnLst/>
              <a:rect r="r" b="b" t="t" l="l"/>
              <a:pathLst>
                <a:path h="3131820" w="3090282">
                  <a:moveTo>
                    <a:pt x="0" y="0"/>
                  </a:moveTo>
                  <a:lnTo>
                    <a:pt x="3090282" y="0"/>
                  </a:lnTo>
                  <a:lnTo>
                    <a:pt x="3090282" y="3131820"/>
                  </a:lnTo>
                  <a:lnTo>
                    <a:pt x="0" y="3131820"/>
                  </a:lnTo>
                  <a:close/>
                </a:path>
              </a:pathLst>
            </a:custGeom>
            <a:solidFill>
              <a:srgbClr val="FBF4F3"/>
            </a:solidFill>
          </p:spPr>
        </p:sp>
      </p:grpSp>
      <p:sp>
        <p:nvSpPr>
          <p:cNvPr name="Freeform 4" id="4"/>
          <p:cNvSpPr/>
          <p:nvPr/>
        </p:nvSpPr>
        <p:spPr>
          <a:xfrm flipH="false" flipV="false" rot="0">
            <a:off x="390900" y="5885021"/>
            <a:ext cx="4891430" cy="4010082"/>
          </a:xfrm>
          <a:custGeom>
            <a:avLst/>
            <a:gdLst/>
            <a:ahLst/>
            <a:cxnLst/>
            <a:rect r="r" b="b" t="t" l="l"/>
            <a:pathLst>
              <a:path h="4010082" w="4891430">
                <a:moveTo>
                  <a:pt x="0" y="0"/>
                </a:moveTo>
                <a:lnTo>
                  <a:pt x="4891430" y="0"/>
                </a:lnTo>
                <a:lnTo>
                  <a:pt x="4891430" y="4010083"/>
                </a:lnTo>
                <a:lnTo>
                  <a:pt x="0" y="4010083"/>
                </a:lnTo>
                <a:lnTo>
                  <a:pt x="0" y="0"/>
                </a:lnTo>
                <a:close/>
              </a:path>
            </a:pathLst>
          </a:custGeom>
          <a:blipFill>
            <a:blip r:embed="rId2"/>
            <a:stretch>
              <a:fillRect l="-38553" t="-27618" r="-15296" b="-60044"/>
            </a:stretch>
          </a:blipFill>
        </p:spPr>
      </p:sp>
      <p:sp>
        <p:nvSpPr>
          <p:cNvPr name="Freeform 5" id="5"/>
          <p:cNvSpPr/>
          <p:nvPr/>
        </p:nvSpPr>
        <p:spPr>
          <a:xfrm flipH="false" flipV="false" rot="0">
            <a:off x="390900" y="1663742"/>
            <a:ext cx="5169700" cy="3994108"/>
          </a:xfrm>
          <a:custGeom>
            <a:avLst/>
            <a:gdLst/>
            <a:ahLst/>
            <a:cxnLst/>
            <a:rect r="r" b="b" t="t" l="l"/>
            <a:pathLst>
              <a:path h="3994108" w="5169700">
                <a:moveTo>
                  <a:pt x="0" y="0"/>
                </a:moveTo>
                <a:lnTo>
                  <a:pt x="5169699" y="0"/>
                </a:lnTo>
                <a:lnTo>
                  <a:pt x="5169699" y="3994108"/>
                </a:lnTo>
                <a:lnTo>
                  <a:pt x="0" y="3994108"/>
                </a:lnTo>
                <a:lnTo>
                  <a:pt x="0" y="0"/>
                </a:lnTo>
                <a:close/>
              </a:path>
            </a:pathLst>
          </a:custGeom>
          <a:blipFill>
            <a:blip r:embed="rId3"/>
            <a:stretch>
              <a:fillRect l="-27356" t="-41744" r="-36041" b="-69747"/>
            </a:stretch>
          </a:blipFill>
        </p:spPr>
      </p:sp>
      <p:sp>
        <p:nvSpPr>
          <p:cNvPr name="TextBox 6" id="6"/>
          <p:cNvSpPr txBox="true"/>
          <p:nvPr/>
        </p:nvSpPr>
        <p:spPr>
          <a:xfrm rot="0">
            <a:off x="5029564" y="148590"/>
            <a:ext cx="12229736" cy="880110"/>
          </a:xfrm>
          <a:prstGeom prst="rect">
            <a:avLst/>
          </a:prstGeom>
        </p:spPr>
        <p:txBody>
          <a:bodyPr anchor="t" rtlCol="false" tIns="0" lIns="0" bIns="0" rIns="0">
            <a:spAutoFit/>
          </a:bodyPr>
          <a:lstStyle/>
          <a:p>
            <a:pPr algn="l">
              <a:lnSpc>
                <a:spcPts val="6720"/>
              </a:lnSpc>
            </a:pPr>
            <a:r>
              <a:rPr lang="en-US" sz="6000">
                <a:solidFill>
                  <a:srgbClr val="A02F52"/>
                </a:solidFill>
                <a:latin typeface="Glacial Indifference Bold"/>
              </a:rPr>
              <a:t>PRIZES FOR WINNERS</a:t>
            </a:r>
          </a:p>
        </p:txBody>
      </p:sp>
      <p:sp>
        <p:nvSpPr>
          <p:cNvPr name="TextBox 7" id="7"/>
          <p:cNvSpPr txBox="true"/>
          <p:nvPr/>
        </p:nvSpPr>
        <p:spPr>
          <a:xfrm rot="0">
            <a:off x="2347967" y="1471228"/>
            <a:ext cx="5868726" cy="880110"/>
          </a:xfrm>
          <a:prstGeom prst="rect">
            <a:avLst/>
          </a:prstGeom>
        </p:spPr>
        <p:txBody>
          <a:bodyPr anchor="t" rtlCol="false" tIns="0" lIns="0" bIns="0" rIns="0">
            <a:spAutoFit/>
          </a:bodyPr>
          <a:lstStyle/>
          <a:p>
            <a:pPr algn="l">
              <a:lnSpc>
                <a:spcPts val="6720"/>
              </a:lnSpc>
            </a:pPr>
          </a:p>
        </p:txBody>
      </p:sp>
      <p:sp>
        <p:nvSpPr>
          <p:cNvPr name="TextBox 8" id="8"/>
          <p:cNvSpPr txBox="true"/>
          <p:nvPr/>
        </p:nvSpPr>
        <p:spPr>
          <a:xfrm rot="0">
            <a:off x="4954833" y="1190488"/>
            <a:ext cx="6523720" cy="8868049"/>
          </a:xfrm>
          <a:prstGeom prst="rect">
            <a:avLst/>
          </a:prstGeom>
        </p:spPr>
        <p:txBody>
          <a:bodyPr anchor="t" rtlCol="false" tIns="0" lIns="0" bIns="0" rIns="0">
            <a:spAutoFit/>
          </a:bodyPr>
          <a:lstStyle/>
          <a:p>
            <a:pPr algn="ctr">
              <a:lnSpc>
                <a:spcPts val="4113"/>
              </a:lnSpc>
            </a:pPr>
            <a:r>
              <a:rPr lang="en-US" sz="2938">
                <a:solidFill>
                  <a:srgbClr val="A02F52"/>
                </a:solidFill>
                <a:latin typeface="Belleza Bold"/>
              </a:rPr>
              <a:t>#include &lt;stdio.h&gt;</a:t>
            </a:r>
          </a:p>
          <a:p>
            <a:pPr algn="ctr">
              <a:lnSpc>
                <a:spcPts val="4113"/>
              </a:lnSpc>
            </a:pPr>
          </a:p>
          <a:p>
            <a:pPr algn="ctr">
              <a:lnSpc>
                <a:spcPts val="4113"/>
              </a:lnSpc>
            </a:pPr>
            <a:r>
              <a:rPr lang="en-US" sz="2938">
                <a:solidFill>
                  <a:srgbClr val="A02F52"/>
                </a:solidFill>
                <a:latin typeface="Belleza Bold"/>
              </a:rPr>
              <a:t>int main() {</a:t>
            </a:r>
          </a:p>
          <a:p>
            <a:pPr algn="ctr">
              <a:lnSpc>
                <a:spcPts val="4113"/>
              </a:lnSpc>
            </a:pPr>
            <a:r>
              <a:rPr lang="en-US" sz="2938">
                <a:solidFill>
                  <a:srgbClr val="A02F52"/>
                </a:solidFill>
                <a:latin typeface="Belleza Bold"/>
              </a:rPr>
              <a:t>    int totalAmount = 200000;</a:t>
            </a:r>
          </a:p>
          <a:p>
            <a:pPr algn="ctr">
              <a:lnSpc>
                <a:spcPts val="4113"/>
              </a:lnSpc>
            </a:pPr>
            <a:r>
              <a:rPr lang="en-US" sz="2938">
                <a:solidFill>
                  <a:srgbClr val="A02F52"/>
                </a:solidFill>
                <a:latin typeface="Belleza Bold"/>
              </a:rPr>
              <a:t>    int goldAmount = 30000;</a:t>
            </a:r>
          </a:p>
          <a:p>
            <a:pPr algn="ctr">
              <a:lnSpc>
                <a:spcPts val="4113"/>
              </a:lnSpc>
            </a:pPr>
            <a:r>
              <a:rPr lang="en-US" sz="2938">
                <a:solidFill>
                  <a:srgbClr val="A02F52"/>
                </a:solidFill>
                <a:latin typeface="Belleza Bold"/>
              </a:rPr>
              <a:t>    int silverAmount = 15000;</a:t>
            </a:r>
          </a:p>
          <a:p>
            <a:pPr algn="ctr">
              <a:lnSpc>
                <a:spcPts val="4113"/>
              </a:lnSpc>
            </a:pPr>
            <a:r>
              <a:rPr lang="en-US" sz="2938">
                <a:solidFill>
                  <a:srgbClr val="A02F52"/>
                </a:solidFill>
                <a:latin typeface="Belleza Bold"/>
              </a:rPr>
              <a:t>    int bronzeAmount = 5000;</a:t>
            </a:r>
          </a:p>
          <a:p>
            <a:pPr algn="ctr">
              <a:lnSpc>
                <a:spcPts val="4113"/>
              </a:lnSpc>
            </a:pPr>
          </a:p>
          <a:p>
            <a:pPr algn="ctr">
              <a:lnSpc>
                <a:spcPts val="4113"/>
              </a:lnSpc>
            </a:pPr>
            <a:r>
              <a:rPr lang="en-US" sz="2938">
                <a:solidFill>
                  <a:srgbClr val="A02F52"/>
                </a:solidFill>
                <a:latin typeface="Belleza Bold"/>
              </a:rPr>
              <a:t>    printf("Gold Medalist: ₹%d\n", goldAmount);</a:t>
            </a:r>
          </a:p>
          <a:p>
            <a:pPr algn="ctr">
              <a:lnSpc>
                <a:spcPts val="4113"/>
              </a:lnSpc>
            </a:pPr>
            <a:r>
              <a:rPr lang="en-US" sz="2938">
                <a:solidFill>
                  <a:srgbClr val="A02F52"/>
                </a:solidFill>
                <a:latin typeface="Belleza Bold"/>
              </a:rPr>
              <a:t>    printf("Silver Medalist: ₹%d\n", silverAmount);</a:t>
            </a:r>
          </a:p>
          <a:p>
            <a:pPr algn="ctr">
              <a:lnSpc>
                <a:spcPts val="4113"/>
              </a:lnSpc>
            </a:pPr>
            <a:r>
              <a:rPr lang="en-US" sz="2938">
                <a:solidFill>
                  <a:srgbClr val="A02F52"/>
                </a:solidFill>
                <a:latin typeface="Belleza Bold"/>
              </a:rPr>
              <a:t>    printf("Bronze Medalist: ₹%d\n", bronzeAmount);</a:t>
            </a:r>
          </a:p>
          <a:p>
            <a:pPr algn="ctr">
              <a:lnSpc>
                <a:spcPts val="4113"/>
              </a:lnSpc>
            </a:pPr>
          </a:p>
          <a:p>
            <a:pPr algn="ctr">
              <a:lnSpc>
                <a:spcPts val="4113"/>
              </a:lnSpc>
            </a:pPr>
            <a:r>
              <a:rPr lang="en-US" sz="2938">
                <a:solidFill>
                  <a:srgbClr val="A02F52"/>
                </a:solidFill>
                <a:latin typeface="Belleza Bold"/>
              </a:rPr>
              <a:t>    return 0;</a:t>
            </a:r>
          </a:p>
          <a:p>
            <a:pPr algn="ctr">
              <a:lnSpc>
                <a:spcPts val="4113"/>
              </a:lnSpc>
            </a:pPr>
            <a:r>
              <a:rPr lang="en-US" sz="2938">
                <a:solidFill>
                  <a:srgbClr val="A02F52"/>
                </a:solidFill>
                <a:latin typeface="Belleza Bold"/>
              </a:rPr>
              <a:t>}</a:t>
            </a:r>
          </a:p>
        </p:txBody>
      </p:sp>
      <p:sp>
        <p:nvSpPr>
          <p:cNvPr name="Freeform 9" id="9"/>
          <p:cNvSpPr/>
          <p:nvPr/>
        </p:nvSpPr>
        <p:spPr>
          <a:xfrm flipH="false" flipV="false" rot="0">
            <a:off x="11327508" y="1028700"/>
            <a:ext cx="7270901" cy="9712643"/>
          </a:xfrm>
          <a:custGeom>
            <a:avLst/>
            <a:gdLst/>
            <a:ahLst/>
            <a:cxnLst/>
            <a:rect r="r" b="b" t="t" l="l"/>
            <a:pathLst>
              <a:path h="9712643" w="7270901">
                <a:moveTo>
                  <a:pt x="0" y="0"/>
                </a:moveTo>
                <a:lnTo>
                  <a:pt x="7270901" y="0"/>
                </a:lnTo>
                <a:lnTo>
                  <a:pt x="7270901" y="9712643"/>
                </a:lnTo>
                <a:lnTo>
                  <a:pt x="0" y="9712643"/>
                </a:lnTo>
                <a:lnTo>
                  <a:pt x="0" y="0"/>
                </a:lnTo>
                <a:close/>
              </a:path>
            </a:pathLst>
          </a:custGeom>
          <a:blipFill>
            <a:blip r:embed="rId4"/>
            <a:stretch>
              <a:fillRect l="0" t="-5108" r="-16546" b="-1118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09161" y="2607027"/>
            <a:ext cx="9463146" cy="4794861"/>
          </a:xfrm>
          <a:custGeom>
            <a:avLst/>
            <a:gdLst/>
            <a:ahLst/>
            <a:cxnLst/>
            <a:rect r="r" b="b" t="t" l="l"/>
            <a:pathLst>
              <a:path h="4794861" w="9463146">
                <a:moveTo>
                  <a:pt x="0" y="0"/>
                </a:moveTo>
                <a:lnTo>
                  <a:pt x="9463145" y="0"/>
                </a:lnTo>
                <a:lnTo>
                  <a:pt x="9463145" y="4794861"/>
                </a:lnTo>
                <a:lnTo>
                  <a:pt x="0" y="4794861"/>
                </a:lnTo>
                <a:lnTo>
                  <a:pt x="0" y="0"/>
                </a:lnTo>
                <a:close/>
              </a:path>
            </a:pathLst>
          </a:custGeom>
          <a:blipFill>
            <a:blip r:embed="rId2"/>
            <a:stretch>
              <a:fillRect l="0" t="-10024" r="-19090" b="-15824"/>
            </a:stretch>
          </a:blipFill>
        </p:spPr>
      </p:sp>
      <p:sp>
        <p:nvSpPr>
          <p:cNvPr name="TextBox 3" id="3"/>
          <p:cNvSpPr txBox="true"/>
          <p:nvPr/>
        </p:nvSpPr>
        <p:spPr>
          <a:xfrm rot="0">
            <a:off x="-319146" y="1382797"/>
            <a:ext cx="9463146" cy="589915"/>
          </a:xfrm>
          <a:prstGeom prst="rect">
            <a:avLst/>
          </a:prstGeom>
        </p:spPr>
        <p:txBody>
          <a:bodyPr anchor="t" rtlCol="false" tIns="0" lIns="0" bIns="0" rIns="0">
            <a:spAutoFit/>
          </a:bodyPr>
          <a:lstStyle/>
          <a:p>
            <a:pPr algn="ctr">
              <a:lnSpc>
                <a:spcPts val="4759"/>
              </a:lnSpc>
            </a:pPr>
            <a:r>
              <a:rPr lang="en-US" sz="3399">
                <a:solidFill>
                  <a:srgbClr val="000000"/>
                </a:solidFill>
                <a:latin typeface="Belleza"/>
              </a:rPr>
              <a:t>Output we get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6673"/>
            <a:ext cx="8346799" cy="2023936"/>
          </a:xfrm>
          <a:custGeom>
            <a:avLst/>
            <a:gdLst/>
            <a:ahLst/>
            <a:cxnLst/>
            <a:rect r="r" b="b" t="t" l="l"/>
            <a:pathLst>
              <a:path h="2023936" w="8346799">
                <a:moveTo>
                  <a:pt x="0" y="0"/>
                </a:moveTo>
                <a:lnTo>
                  <a:pt x="8346799" y="0"/>
                </a:lnTo>
                <a:lnTo>
                  <a:pt x="8346799" y="2023936"/>
                </a:lnTo>
                <a:lnTo>
                  <a:pt x="0" y="2023936"/>
                </a:lnTo>
                <a:lnTo>
                  <a:pt x="0" y="0"/>
                </a:lnTo>
                <a:close/>
              </a:path>
            </a:pathLst>
          </a:custGeom>
          <a:blipFill>
            <a:blip r:embed="rId2"/>
            <a:stretch>
              <a:fillRect l="0" t="-823" r="0" b="-184212"/>
            </a:stretch>
          </a:blipFill>
        </p:spPr>
      </p:sp>
      <p:sp>
        <p:nvSpPr>
          <p:cNvPr name="Freeform 3" id="3"/>
          <p:cNvSpPr/>
          <p:nvPr/>
        </p:nvSpPr>
        <p:spPr>
          <a:xfrm flipH="false" flipV="false" rot="0">
            <a:off x="701620" y="437542"/>
            <a:ext cx="7098559" cy="8741856"/>
          </a:xfrm>
          <a:custGeom>
            <a:avLst/>
            <a:gdLst/>
            <a:ahLst/>
            <a:cxnLst/>
            <a:rect r="r" b="b" t="t" l="l"/>
            <a:pathLst>
              <a:path h="8741856" w="7098559">
                <a:moveTo>
                  <a:pt x="0" y="0"/>
                </a:moveTo>
                <a:lnTo>
                  <a:pt x="7098559" y="0"/>
                </a:lnTo>
                <a:lnTo>
                  <a:pt x="7098559" y="8741855"/>
                </a:lnTo>
                <a:lnTo>
                  <a:pt x="0" y="8741855"/>
                </a:lnTo>
                <a:lnTo>
                  <a:pt x="0" y="0"/>
                </a:lnTo>
                <a:close/>
              </a:path>
            </a:pathLst>
          </a:custGeom>
          <a:blipFill>
            <a:blip r:embed="rId3"/>
            <a:stretch>
              <a:fillRect l="-12795" t="-18890" r="0" b="-18890"/>
            </a:stretch>
          </a:blipFill>
        </p:spPr>
      </p:sp>
      <p:sp>
        <p:nvSpPr>
          <p:cNvPr name="Freeform 4" id="4"/>
          <p:cNvSpPr/>
          <p:nvPr/>
        </p:nvSpPr>
        <p:spPr>
          <a:xfrm flipH="false" flipV="false" rot="0">
            <a:off x="9144000" y="3117237"/>
            <a:ext cx="8346799" cy="2730610"/>
          </a:xfrm>
          <a:custGeom>
            <a:avLst/>
            <a:gdLst/>
            <a:ahLst/>
            <a:cxnLst/>
            <a:rect r="r" b="b" t="t" l="l"/>
            <a:pathLst>
              <a:path h="2730610" w="8346799">
                <a:moveTo>
                  <a:pt x="0" y="0"/>
                </a:moveTo>
                <a:lnTo>
                  <a:pt x="8346799" y="0"/>
                </a:lnTo>
                <a:lnTo>
                  <a:pt x="8346799" y="2730609"/>
                </a:lnTo>
                <a:lnTo>
                  <a:pt x="0" y="2730609"/>
                </a:lnTo>
                <a:lnTo>
                  <a:pt x="0" y="0"/>
                </a:lnTo>
                <a:close/>
              </a:path>
            </a:pathLst>
          </a:custGeom>
          <a:blipFill>
            <a:blip r:embed="rId2"/>
            <a:stretch>
              <a:fillRect l="0" t="-111269" r="0" b="0"/>
            </a:stretch>
          </a:blipFill>
        </p:spPr>
      </p:sp>
      <p:sp>
        <p:nvSpPr>
          <p:cNvPr name="Freeform 5" id="5"/>
          <p:cNvSpPr/>
          <p:nvPr/>
        </p:nvSpPr>
        <p:spPr>
          <a:xfrm flipH="false" flipV="false" rot="0">
            <a:off x="6935655" y="6924171"/>
            <a:ext cx="4763329" cy="3034943"/>
          </a:xfrm>
          <a:custGeom>
            <a:avLst/>
            <a:gdLst/>
            <a:ahLst/>
            <a:cxnLst/>
            <a:rect r="r" b="b" t="t" l="l"/>
            <a:pathLst>
              <a:path h="3034943" w="4763329">
                <a:moveTo>
                  <a:pt x="0" y="0"/>
                </a:moveTo>
                <a:lnTo>
                  <a:pt x="4763329" y="0"/>
                </a:lnTo>
                <a:lnTo>
                  <a:pt x="4763329" y="3034944"/>
                </a:lnTo>
                <a:lnTo>
                  <a:pt x="0" y="3034944"/>
                </a:lnTo>
                <a:lnTo>
                  <a:pt x="0" y="0"/>
                </a:lnTo>
                <a:close/>
              </a:path>
            </a:pathLst>
          </a:custGeom>
          <a:blipFill>
            <a:blip r:embed="rId4"/>
            <a:stretch>
              <a:fillRect l="0" t="0" r="0" b="-122078"/>
            </a:stretch>
          </a:blipFill>
        </p:spPr>
      </p:sp>
      <p:sp>
        <p:nvSpPr>
          <p:cNvPr name="Freeform 6" id="6"/>
          <p:cNvSpPr/>
          <p:nvPr/>
        </p:nvSpPr>
        <p:spPr>
          <a:xfrm flipH="false" flipV="false" rot="0">
            <a:off x="11698984" y="6924171"/>
            <a:ext cx="5791815" cy="2334129"/>
          </a:xfrm>
          <a:custGeom>
            <a:avLst/>
            <a:gdLst/>
            <a:ahLst/>
            <a:cxnLst/>
            <a:rect r="r" b="b" t="t" l="l"/>
            <a:pathLst>
              <a:path h="2334129" w="5791815">
                <a:moveTo>
                  <a:pt x="0" y="0"/>
                </a:moveTo>
                <a:lnTo>
                  <a:pt x="5791815" y="0"/>
                </a:lnTo>
                <a:lnTo>
                  <a:pt x="5791815" y="2334129"/>
                </a:lnTo>
                <a:lnTo>
                  <a:pt x="0" y="2334129"/>
                </a:lnTo>
                <a:lnTo>
                  <a:pt x="0" y="0"/>
                </a:lnTo>
                <a:close/>
              </a:path>
            </a:pathLst>
          </a:custGeom>
          <a:blipFill>
            <a:blip r:embed="rId5"/>
            <a:stretch>
              <a:fillRect l="0" t="-150511" r="0" b="-286556"/>
            </a:stretch>
          </a:blipFill>
        </p:spPr>
      </p:sp>
      <p:sp>
        <p:nvSpPr>
          <p:cNvPr name="TextBox 7" id="7"/>
          <p:cNvSpPr txBox="true"/>
          <p:nvPr/>
        </p:nvSpPr>
        <p:spPr>
          <a:xfrm rot="5400000">
            <a:off x="-1086890" y="3211468"/>
            <a:ext cx="18956085" cy="1181946"/>
          </a:xfrm>
          <a:prstGeom prst="rect">
            <a:avLst/>
          </a:prstGeom>
        </p:spPr>
        <p:txBody>
          <a:bodyPr anchor="t" rtlCol="false" tIns="0" lIns="0" bIns="0" rIns="0">
            <a:spAutoFit/>
          </a:bodyPr>
          <a:lstStyle/>
          <a:p>
            <a:pPr algn="ctr">
              <a:lnSpc>
                <a:spcPts val="4732"/>
              </a:lnSpc>
            </a:pPr>
            <a:r>
              <a:rPr lang="en-US" sz="3380">
                <a:solidFill>
                  <a:srgbClr val="A68E45">
                    <a:alpha val="73725"/>
                  </a:srgbClr>
                </a:solidFill>
                <a:latin typeface="Canva Sans"/>
              </a:rPr>
              <a:t>SHOW YOUR TALENTS </a:t>
            </a:r>
          </a:p>
          <a:p>
            <a:pPr algn="ctr">
              <a:lnSpc>
                <a:spcPts val="4732"/>
              </a:lnSpc>
            </a:pPr>
            <a:r>
              <a:rPr lang="en-US" sz="3380">
                <a:solidFill>
                  <a:srgbClr val="A68E45">
                    <a:alpha val="73725"/>
                  </a:srgbClr>
                </a:solidFill>
                <a:latin typeface="Canva Sans"/>
              </a:rPr>
              <a:t>AND TAKE THE TROPHY </a:t>
            </a:r>
          </a:p>
        </p:txBody>
      </p:sp>
      <p:sp>
        <p:nvSpPr>
          <p:cNvPr name="TextBox 8" id="8"/>
          <p:cNvSpPr txBox="true"/>
          <p:nvPr/>
        </p:nvSpPr>
        <p:spPr>
          <a:xfrm rot="0">
            <a:off x="10584833" y="5752596"/>
            <a:ext cx="5465132" cy="887095"/>
          </a:xfrm>
          <a:prstGeom prst="rect">
            <a:avLst/>
          </a:prstGeom>
        </p:spPr>
        <p:txBody>
          <a:bodyPr anchor="t" rtlCol="false" tIns="0" lIns="0" bIns="0" rIns="0">
            <a:spAutoFit/>
          </a:bodyPr>
          <a:lstStyle/>
          <a:p>
            <a:pPr algn="ctr">
              <a:lnSpc>
                <a:spcPts val="7279"/>
              </a:lnSpc>
            </a:pPr>
            <a:r>
              <a:rPr lang="en-US" sz="5199">
                <a:solidFill>
                  <a:srgbClr val="0097B2">
                    <a:alpha val="51765"/>
                  </a:srgbClr>
                </a:solidFill>
                <a:latin typeface="Canva Sans Bold"/>
              </a:rPr>
              <a:t>Exciting rewards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3196880" y="-317762"/>
            <a:ext cx="10669396" cy="10922524"/>
          </a:xfrm>
          <a:custGeom>
            <a:avLst/>
            <a:gdLst/>
            <a:ahLst/>
            <a:cxnLst/>
            <a:rect r="r" b="b" t="t" l="l"/>
            <a:pathLst>
              <a:path h="10922524" w="10669396">
                <a:moveTo>
                  <a:pt x="0" y="0"/>
                </a:moveTo>
                <a:lnTo>
                  <a:pt x="10669396" y="0"/>
                </a:lnTo>
                <a:lnTo>
                  <a:pt x="10669396" y="10922524"/>
                </a:lnTo>
                <a:lnTo>
                  <a:pt x="0" y="10922524"/>
                </a:lnTo>
                <a:lnTo>
                  <a:pt x="0" y="0"/>
                </a:lnTo>
                <a:close/>
              </a:path>
            </a:pathLst>
          </a:custGeom>
          <a:blipFill>
            <a:blip r:embed="rId2">
              <a:alphaModFix amt="41000"/>
            </a:blip>
            <a:stretch>
              <a:fillRect l="-3139" t="-374" r="0" b="-374"/>
            </a:stretch>
          </a:blipFill>
        </p:spPr>
      </p:sp>
      <p:sp>
        <p:nvSpPr>
          <p:cNvPr name="TextBox 3" id="3"/>
          <p:cNvSpPr txBox="true"/>
          <p:nvPr/>
        </p:nvSpPr>
        <p:spPr>
          <a:xfrm rot="0">
            <a:off x="4016357" y="438785"/>
            <a:ext cx="10255287" cy="589915"/>
          </a:xfrm>
          <a:prstGeom prst="rect">
            <a:avLst/>
          </a:prstGeom>
        </p:spPr>
        <p:txBody>
          <a:bodyPr anchor="t" rtlCol="false" tIns="0" lIns="0" bIns="0" rIns="0">
            <a:spAutoFit/>
          </a:bodyPr>
          <a:lstStyle/>
          <a:p>
            <a:pPr algn="ctr">
              <a:lnSpc>
                <a:spcPts val="4759"/>
              </a:lnSpc>
            </a:pPr>
            <a:r>
              <a:rPr lang="en-US" sz="3399">
                <a:solidFill>
                  <a:srgbClr val="000000"/>
                </a:solidFill>
                <a:latin typeface="Celandine"/>
              </a:rPr>
              <a:t>THANKYOU FOR JOINING AND BEING A PART OF US</a:t>
            </a:r>
          </a:p>
        </p:txBody>
      </p:sp>
      <p:sp>
        <p:nvSpPr>
          <p:cNvPr name="TextBox 4" id="4"/>
          <p:cNvSpPr txBox="true"/>
          <p:nvPr/>
        </p:nvSpPr>
        <p:spPr>
          <a:xfrm rot="5400000">
            <a:off x="11974232" y="4764848"/>
            <a:ext cx="7467929" cy="1518974"/>
          </a:xfrm>
          <a:prstGeom prst="rect">
            <a:avLst/>
          </a:prstGeom>
        </p:spPr>
        <p:txBody>
          <a:bodyPr anchor="t" rtlCol="false" tIns="0" lIns="0" bIns="0" rIns="0">
            <a:spAutoFit/>
          </a:bodyPr>
          <a:lstStyle/>
          <a:p>
            <a:pPr algn="ctr">
              <a:lnSpc>
                <a:spcPts val="6081"/>
              </a:lnSpc>
            </a:pPr>
            <a:r>
              <a:rPr lang="en-US" sz="4343">
                <a:solidFill>
                  <a:srgbClr val="A68E45"/>
                </a:solidFill>
                <a:latin typeface="Canva Sans Bold"/>
              </a:rPr>
              <a:t>Keep visiting for more exciting events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04232" y="2787386"/>
            <a:ext cx="8589855" cy="8589855"/>
            <a:chOff x="0" y="0"/>
            <a:chExt cx="2787650" cy="2787650"/>
          </a:xfrm>
        </p:grpSpPr>
        <p:sp>
          <p:nvSpPr>
            <p:cNvPr name="Freeform 3" id="3"/>
            <p:cNvSpPr/>
            <p:nvPr/>
          </p:nvSpPr>
          <p:spPr>
            <a:xfrm flipH="false" flipV="false" rot="0">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gradFill rotWithShape="true">
              <a:gsLst>
                <a:gs pos="0">
                  <a:srgbClr val="CDFFD8">
                    <a:alpha val="100000"/>
                  </a:srgbClr>
                </a:gs>
                <a:gs pos="100000">
                  <a:srgbClr val="94B9FF">
                    <a:alpha val="100000"/>
                  </a:srgbClr>
                </a:gs>
              </a:gsLst>
              <a:lin ang="0"/>
            </a:gradFill>
          </p:spPr>
        </p:sp>
      </p:grpSp>
      <p:grpSp>
        <p:nvGrpSpPr>
          <p:cNvPr name="Group 4" id="4"/>
          <p:cNvGrpSpPr/>
          <p:nvPr/>
        </p:nvGrpSpPr>
        <p:grpSpPr>
          <a:xfrm rot="0">
            <a:off x="-2800089" y="632590"/>
            <a:ext cx="9510402" cy="951040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3D6CC"/>
            </a:solidFill>
          </p:spPr>
        </p:sp>
      </p:grpSp>
      <p:grpSp>
        <p:nvGrpSpPr>
          <p:cNvPr name="Group 6" id="6"/>
          <p:cNvGrpSpPr>
            <a:grpSpLocks noChangeAspect="true"/>
          </p:cNvGrpSpPr>
          <p:nvPr/>
        </p:nvGrpSpPr>
        <p:grpSpPr>
          <a:xfrm rot="0">
            <a:off x="-2546955" y="885742"/>
            <a:ext cx="7856840" cy="7856809"/>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2678" t="0" r="-22678" b="0"/>
              </a:stretch>
            </a:blipFill>
          </p:spPr>
        </p:sp>
      </p:grpSp>
      <p:sp>
        <p:nvSpPr>
          <p:cNvPr name="TextBox 8" id="8"/>
          <p:cNvSpPr txBox="true"/>
          <p:nvPr/>
        </p:nvSpPr>
        <p:spPr>
          <a:xfrm rot="0">
            <a:off x="7485314" y="1115597"/>
            <a:ext cx="8998986" cy="1334951"/>
          </a:xfrm>
          <a:prstGeom prst="rect">
            <a:avLst/>
          </a:prstGeom>
        </p:spPr>
        <p:txBody>
          <a:bodyPr anchor="t" rtlCol="false" tIns="0" lIns="0" bIns="0" rIns="0">
            <a:spAutoFit/>
          </a:bodyPr>
          <a:lstStyle/>
          <a:p>
            <a:pPr>
              <a:lnSpc>
                <a:spcPts val="9895"/>
              </a:lnSpc>
            </a:pPr>
            <a:r>
              <a:rPr lang="en-US" sz="7067">
                <a:solidFill>
                  <a:srgbClr val="A02F52"/>
                </a:solidFill>
                <a:latin typeface="ITC Benguiat"/>
              </a:rPr>
              <a:t>Type : Domestic BAI</a:t>
            </a:r>
          </a:p>
        </p:txBody>
      </p:sp>
      <p:sp>
        <p:nvSpPr>
          <p:cNvPr name="TextBox 9" id="9"/>
          <p:cNvSpPr txBox="true"/>
          <p:nvPr/>
        </p:nvSpPr>
        <p:spPr>
          <a:xfrm rot="0">
            <a:off x="7385624" y="3067855"/>
            <a:ext cx="9098676" cy="6901327"/>
          </a:xfrm>
          <a:prstGeom prst="rect">
            <a:avLst/>
          </a:prstGeom>
        </p:spPr>
        <p:txBody>
          <a:bodyPr anchor="t" rtlCol="false" tIns="0" lIns="0" bIns="0" rIns="0">
            <a:spAutoFit/>
          </a:bodyPr>
          <a:lstStyle/>
          <a:p>
            <a:pPr>
              <a:lnSpc>
                <a:spcPts val="4254"/>
              </a:lnSpc>
            </a:pPr>
            <a:r>
              <a:rPr lang="en-US" sz="2594">
                <a:solidFill>
                  <a:srgbClr val="A02F52"/>
                </a:solidFill>
                <a:latin typeface="ITC Benguiat"/>
              </a:rPr>
              <a:t>Type	Dates	Tournament Title	Venue	Website	Venue</a:t>
            </a:r>
          </a:p>
          <a:p>
            <a:pPr>
              <a:lnSpc>
                <a:spcPts val="4254"/>
              </a:lnSpc>
            </a:pPr>
            <a:r>
              <a:rPr lang="en-US" sz="2594">
                <a:solidFill>
                  <a:srgbClr val="A02F52"/>
                </a:solidFill>
                <a:latin typeface="ITC Benguiat"/>
              </a:rPr>
              <a:t>BAI	28 Nov - 05 Dec 2023	Graphic era deemed  Junior Sub Junior (U-15 &amp; U-17) Ranking Badminton Tournament 2023 at Graphic era , Haldwani   </a:t>
            </a:r>
          </a:p>
          <a:p>
            <a:pPr>
              <a:lnSpc>
                <a:spcPts val="4254"/>
              </a:lnSpc>
            </a:pPr>
            <a:r>
              <a:rPr lang="en-US" sz="2594">
                <a:solidFill>
                  <a:srgbClr val="A02F52"/>
                </a:solidFill>
                <a:latin typeface="ITC Benguiat"/>
              </a:rPr>
              <a:t>BAI	21 Nov - 24 Nov 2023	Yonex-Sunrise 35th Sub Junior (U-13) National Badminton Championships 2023 at Graphic era Hill, Dehradun </a:t>
            </a:r>
          </a:p>
          <a:p>
            <a:pPr>
              <a:lnSpc>
                <a:spcPts val="4254"/>
              </a:lnSpc>
            </a:pPr>
            <a:r>
              <a:rPr lang="en-US" sz="2594">
                <a:solidFill>
                  <a:srgbClr val="A02F52"/>
                </a:solidFill>
                <a:latin typeface="ITC Benguiat"/>
              </a:rPr>
              <a:t>BAI	21 Nov - 27 Nov 2023	Yonex-Sunrise All India Junior (U-19) Ranking Badminton Tournament 2023	Graphic era ,Bhimtal </a:t>
            </a:r>
          </a:p>
          <a:p>
            <a:pPr>
              <a:lnSpc>
                <a:spcPts val="4254"/>
              </a:lnSpc>
            </a:pPr>
            <a:r>
              <a:rPr lang="en-US" sz="2594">
                <a:solidFill>
                  <a:srgbClr val="A02F52"/>
                </a:solidFill>
                <a:latin typeface="ITC Benguiat"/>
              </a:rPr>
              <a:t>BAI	15 Nov - 18 Nov 2023	Yonex-Sunrise 2nd Mini (U-11) National Badminton Championships 2023	Graphic era deemed, Dehradun </a:t>
            </a:r>
          </a:p>
        </p:txBody>
      </p:sp>
      <p:sp>
        <p:nvSpPr>
          <p:cNvPr name="Freeform 10" id="10"/>
          <p:cNvSpPr/>
          <p:nvPr/>
        </p:nvSpPr>
        <p:spPr>
          <a:xfrm flipH="false" flipV="false" rot="0">
            <a:off x="17259300" y="-239813"/>
            <a:ext cx="1851667" cy="2156235"/>
          </a:xfrm>
          <a:custGeom>
            <a:avLst/>
            <a:gdLst/>
            <a:ahLst/>
            <a:cxnLst/>
            <a:rect r="r" b="b" t="t" l="l"/>
            <a:pathLst>
              <a:path h="2156235" w="1851667">
                <a:moveTo>
                  <a:pt x="0" y="0"/>
                </a:moveTo>
                <a:lnTo>
                  <a:pt x="1851667" y="0"/>
                </a:lnTo>
                <a:lnTo>
                  <a:pt x="1851667" y="2156235"/>
                </a:lnTo>
                <a:lnTo>
                  <a:pt x="0" y="2156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7385624" y="57744"/>
            <a:ext cx="5280995" cy="1368828"/>
          </a:xfrm>
          <a:prstGeom prst="rect">
            <a:avLst/>
          </a:prstGeom>
        </p:spPr>
        <p:txBody>
          <a:bodyPr anchor="t" rtlCol="false" tIns="0" lIns="0" bIns="0" rIns="0">
            <a:spAutoFit/>
          </a:bodyPr>
          <a:lstStyle/>
          <a:p>
            <a:pPr>
              <a:lnSpc>
                <a:spcPts val="11177"/>
              </a:lnSpc>
            </a:pPr>
            <a:r>
              <a:rPr lang="en-US" sz="7984">
                <a:solidFill>
                  <a:srgbClr val="A02F52"/>
                </a:solidFill>
                <a:latin typeface="Apricots"/>
              </a:rPr>
              <a:t>Tournament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TextBox 2" id="2"/>
          <p:cNvSpPr txBox="true"/>
          <p:nvPr/>
        </p:nvSpPr>
        <p:spPr>
          <a:xfrm rot="0">
            <a:off x="-1754123" y="305024"/>
            <a:ext cx="13621885" cy="1533076"/>
          </a:xfrm>
          <a:prstGeom prst="rect">
            <a:avLst/>
          </a:prstGeom>
        </p:spPr>
        <p:txBody>
          <a:bodyPr anchor="t" rtlCol="false" tIns="0" lIns="0" bIns="0" rIns="0">
            <a:spAutoFit/>
          </a:bodyPr>
          <a:lstStyle/>
          <a:p>
            <a:pPr algn="ctr">
              <a:lnSpc>
                <a:spcPts val="9602"/>
              </a:lnSpc>
            </a:pPr>
            <a:r>
              <a:rPr lang="en-US" sz="10669" spc="-213">
                <a:solidFill>
                  <a:srgbClr val="262427"/>
                </a:solidFill>
                <a:latin typeface="ITC Benguiat"/>
              </a:rPr>
              <a:t>PLAYER'S AGE</a:t>
            </a:r>
          </a:p>
        </p:txBody>
      </p:sp>
      <p:sp>
        <p:nvSpPr>
          <p:cNvPr name="TextBox 3" id="3"/>
          <p:cNvSpPr txBox="true"/>
          <p:nvPr/>
        </p:nvSpPr>
        <p:spPr>
          <a:xfrm rot="0">
            <a:off x="556138" y="1424470"/>
            <a:ext cx="11853954" cy="8862530"/>
          </a:xfrm>
          <a:prstGeom prst="rect">
            <a:avLst/>
          </a:prstGeom>
        </p:spPr>
        <p:txBody>
          <a:bodyPr anchor="t" rtlCol="false" tIns="0" lIns="0" bIns="0" rIns="0">
            <a:spAutoFit/>
          </a:bodyPr>
          <a:lstStyle/>
          <a:p>
            <a:pPr algn="ctr">
              <a:lnSpc>
                <a:spcPts val="3022"/>
              </a:lnSpc>
            </a:pPr>
            <a:r>
              <a:rPr lang="en-US" sz="2158">
                <a:solidFill>
                  <a:srgbClr val="000000"/>
                </a:solidFill>
                <a:latin typeface="ITC Benguiat"/>
              </a:rPr>
              <a:t>#include &lt;stdio.h&gt;</a:t>
            </a:r>
          </a:p>
          <a:p>
            <a:pPr algn="ctr">
              <a:lnSpc>
                <a:spcPts val="3022"/>
              </a:lnSpc>
            </a:pPr>
          </a:p>
          <a:p>
            <a:pPr algn="ctr">
              <a:lnSpc>
                <a:spcPts val="3022"/>
              </a:lnSpc>
            </a:pPr>
            <a:r>
              <a:rPr lang="en-US" sz="2158">
                <a:solidFill>
                  <a:srgbClr val="000000"/>
                </a:solidFill>
                <a:latin typeface="ITC Benguiat"/>
              </a:rPr>
              <a:t>int main() {</a:t>
            </a:r>
          </a:p>
          <a:p>
            <a:pPr algn="ctr">
              <a:lnSpc>
                <a:spcPts val="3022"/>
              </a:lnSpc>
            </a:pPr>
            <a:r>
              <a:rPr lang="en-US" sz="2158">
                <a:solidFill>
                  <a:srgbClr val="000000"/>
                </a:solidFill>
                <a:latin typeface="ITC Benguiat"/>
              </a:rPr>
              <a:t>    char name[50];</a:t>
            </a:r>
          </a:p>
          <a:p>
            <a:pPr algn="ctr">
              <a:lnSpc>
                <a:spcPts val="3022"/>
              </a:lnSpc>
            </a:pPr>
            <a:r>
              <a:rPr lang="en-US" sz="2158">
                <a:solidFill>
                  <a:srgbClr val="000000"/>
                </a:solidFill>
                <a:latin typeface="ITC Benguiat"/>
              </a:rPr>
              <a:t>    int age;</a:t>
            </a:r>
          </a:p>
          <a:p>
            <a:pPr algn="ctr">
              <a:lnSpc>
                <a:spcPts val="3022"/>
              </a:lnSpc>
            </a:pPr>
          </a:p>
          <a:p>
            <a:pPr algn="ctr">
              <a:lnSpc>
                <a:spcPts val="3022"/>
              </a:lnSpc>
            </a:pPr>
            <a:r>
              <a:rPr lang="en-US" sz="2158">
                <a:solidFill>
                  <a:srgbClr val="000000"/>
                </a:solidFill>
                <a:latin typeface="ITC Benguiat"/>
              </a:rPr>
              <a:t>    printf("Enter your name: ");</a:t>
            </a:r>
          </a:p>
          <a:p>
            <a:pPr algn="ctr">
              <a:lnSpc>
                <a:spcPts val="3022"/>
              </a:lnSpc>
            </a:pPr>
            <a:r>
              <a:rPr lang="en-US" sz="2158">
                <a:solidFill>
                  <a:srgbClr val="000000"/>
                </a:solidFill>
                <a:latin typeface="ITC Benguiat"/>
              </a:rPr>
              <a:t>    scanf("%s", name);</a:t>
            </a:r>
          </a:p>
          <a:p>
            <a:pPr algn="ctr">
              <a:lnSpc>
                <a:spcPts val="3022"/>
              </a:lnSpc>
            </a:pPr>
          </a:p>
          <a:p>
            <a:pPr algn="ctr">
              <a:lnSpc>
                <a:spcPts val="3022"/>
              </a:lnSpc>
            </a:pPr>
            <a:r>
              <a:rPr lang="en-US" sz="2158">
                <a:solidFill>
                  <a:srgbClr val="000000"/>
                </a:solidFill>
                <a:latin typeface="ITC Benguiat"/>
              </a:rPr>
              <a:t>    printf("Enter your age: ");</a:t>
            </a:r>
          </a:p>
          <a:p>
            <a:pPr algn="ctr">
              <a:lnSpc>
                <a:spcPts val="3022"/>
              </a:lnSpc>
            </a:pPr>
            <a:r>
              <a:rPr lang="en-US" sz="2158">
                <a:solidFill>
                  <a:srgbClr val="000000"/>
                </a:solidFill>
                <a:latin typeface="ITC Benguiat"/>
              </a:rPr>
              <a:t>    scanf("%d", &amp;age);</a:t>
            </a:r>
          </a:p>
          <a:p>
            <a:pPr algn="ctr">
              <a:lnSpc>
                <a:spcPts val="3022"/>
              </a:lnSpc>
            </a:pPr>
          </a:p>
          <a:p>
            <a:pPr algn="ctr">
              <a:lnSpc>
                <a:spcPts val="3022"/>
              </a:lnSpc>
            </a:pPr>
            <a:r>
              <a:rPr lang="en-US" sz="2158">
                <a:solidFill>
                  <a:srgbClr val="000000"/>
                </a:solidFill>
                <a:latin typeface="ITC Benguiat"/>
              </a:rPr>
              <a:t>    if (age &gt;= 18 &amp;&amp; age &lt;= 25) {</a:t>
            </a:r>
          </a:p>
          <a:p>
            <a:pPr algn="ctr">
              <a:lnSpc>
                <a:spcPts val="3022"/>
              </a:lnSpc>
            </a:pPr>
            <a:r>
              <a:rPr lang="en-US" sz="2158">
                <a:solidFill>
                  <a:srgbClr val="000000"/>
                </a:solidFill>
                <a:latin typeface="ITC Benguiat"/>
              </a:rPr>
              <a:t>        printf("Welcome, %s!\n", name);</a:t>
            </a:r>
          </a:p>
          <a:p>
            <a:pPr algn="ctr">
              <a:lnSpc>
                <a:spcPts val="3022"/>
              </a:lnSpc>
            </a:pPr>
            <a:r>
              <a:rPr lang="en-US" sz="2158">
                <a:solidFill>
                  <a:srgbClr val="000000"/>
                </a:solidFill>
                <a:latin typeface="ITC Benguiat"/>
              </a:rPr>
              <a:t>        printf("Entry fees: Rs 250\n");</a:t>
            </a:r>
          </a:p>
          <a:p>
            <a:pPr algn="ctr">
              <a:lnSpc>
                <a:spcPts val="3022"/>
              </a:lnSpc>
            </a:pPr>
            <a:r>
              <a:rPr lang="en-US" sz="2158">
                <a:solidFill>
                  <a:srgbClr val="000000"/>
                </a:solidFill>
                <a:latin typeface="ITC Benguiat"/>
              </a:rPr>
              <a:t>        // Collect entry fees (assuming payment process here)</a:t>
            </a:r>
          </a:p>
          <a:p>
            <a:pPr algn="ctr">
              <a:lnSpc>
                <a:spcPts val="3022"/>
              </a:lnSpc>
            </a:pPr>
            <a:r>
              <a:rPr lang="en-US" sz="2158">
                <a:solidFill>
                  <a:srgbClr val="000000"/>
                </a:solidFill>
                <a:latin typeface="ITC Benguiat"/>
              </a:rPr>
              <a:t>        printf("Thank you for participating!\n");</a:t>
            </a:r>
          </a:p>
          <a:p>
            <a:pPr algn="ctr">
              <a:lnSpc>
                <a:spcPts val="3022"/>
              </a:lnSpc>
            </a:pPr>
            <a:r>
              <a:rPr lang="en-US" sz="2158">
                <a:solidFill>
                  <a:srgbClr val="000000"/>
                </a:solidFill>
                <a:latin typeface="ITC Benguiat"/>
              </a:rPr>
              <a:t>    } else {</a:t>
            </a:r>
          </a:p>
          <a:p>
            <a:pPr algn="ctr">
              <a:lnSpc>
                <a:spcPts val="3022"/>
              </a:lnSpc>
            </a:pPr>
            <a:r>
              <a:rPr lang="en-US" sz="2158">
                <a:solidFill>
                  <a:srgbClr val="000000"/>
                </a:solidFill>
                <a:latin typeface="ITC Benguiat"/>
              </a:rPr>
              <a:t>        printf("Sorry, you are not eligible to participate.\n");</a:t>
            </a:r>
          </a:p>
          <a:p>
            <a:pPr algn="ctr">
              <a:lnSpc>
                <a:spcPts val="3022"/>
              </a:lnSpc>
            </a:pPr>
            <a:r>
              <a:rPr lang="en-US" sz="2158">
                <a:solidFill>
                  <a:srgbClr val="000000"/>
                </a:solidFill>
                <a:latin typeface="ITC Benguiat"/>
              </a:rPr>
              <a:t>    }</a:t>
            </a:r>
          </a:p>
          <a:p>
            <a:pPr algn="ctr">
              <a:lnSpc>
                <a:spcPts val="3022"/>
              </a:lnSpc>
            </a:pPr>
          </a:p>
          <a:p>
            <a:pPr algn="ctr">
              <a:lnSpc>
                <a:spcPts val="3022"/>
              </a:lnSpc>
            </a:pPr>
            <a:r>
              <a:rPr lang="en-US" sz="2158">
                <a:solidFill>
                  <a:srgbClr val="000000"/>
                </a:solidFill>
                <a:latin typeface="ITC Benguiat"/>
              </a:rPr>
              <a:t>    return 0;</a:t>
            </a:r>
          </a:p>
          <a:p>
            <a:pPr algn="ctr">
              <a:lnSpc>
                <a:spcPts val="3022"/>
              </a:lnSpc>
            </a:pPr>
            <a:r>
              <a:rPr lang="en-US" sz="2158">
                <a:solidFill>
                  <a:srgbClr val="000000"/>
                </a:solidFill>
                <a:latin typeface="ITC Benguiat"/>
              </a:rPr>
              <a:t>}</a:t>
            </a:r>
          </a:p>
        </p:txBody>
      </p:sp>
      <p:sp>
        <p:nvSpPr>
          <p:cNvPr name="Freeform 4" id="4"/>
          <p:cNvSpPr/>
          <p:nvPr/>
        </p:nvSpPr>
        <p:spPr>
          <a:xfrm flipH="false" flipV="false" rot="0">
            <a:off x="11867763" y="1922080"/>
            <a:ext cx="5391537" cy="8010488"/>
          </a:xfrm>
          <a:custGeom>
            <a:avLst/>
            <a:gdLst/>
            <a:ahLst/>
            <a:cxnLst/>
            <a:rect r="r" b="b" t="t" l="l"/>
            <a:pathLst>
              <a:path h="8010488" w="5391537">
                <a:moveTo>
                  <a:pt x="0" y="0"/>
                </a:moveTo>
                <a:lnTo>
                  <a:pt x="5391537" y="0"/>
                </a:lnTo>
                <a:lnTo>
                  <a:pt x="5391537" y="8010488"/>
                </a:lnTo>
                <a:lnTo>
                  <a:pt x="0" y="8010488"/>
                </a:lnTo>
                <a:lnTo>
                  <a:pt x="0" y="0"/>
                </a:lnTo>
                <a:close/>
              </a:path>
            </a:pathLst>
          </a:custGeom>
          <a:blipFill>
            <a:blip r:embed="rId2"/>
            <a:stretch>
              <a:fillRect l="-31314" t="-26079" r="0" b="-6494"/>
            </a:stretch>
          </a:blipFill>
        </p:spPr>
      </p:sp>
      <p:sp>
        <p:nvSpPr>
          <p:cNvPr name="Freeform 5" id="5"/>
          <p:cNvSpPr/>
          <p:nvPr/>
        </p:nvSpPr>
        <p:spPr>
          <a:xfrm flipH="false" flipV="false" rot="0">
            <a:off x="556138" y="219299"/>
            <a:ext cx="10392554" cy="10067701"/>
          </a:xfrm>
          <a:custGeom>
            <a:avLst/>
            <a:gdLst/>
            <a:ahLst/>
            <a:cxnLst/>
            <a:rect r="r" b="b" t="t" l="l"/>
            <a:pathLst>
              <a:path h="10067701" w="10392554">
                <a:moveTo>
                  <a:pt x="0" y="0"/>
                </a:moveTo>
                <a:lnTo>
                  <a:pt x="10392554" y="0"/>
                </a:lnTo>
                <a:lnTo>
                  <a:pt x="10392554" y="10067701"/>
                </a:lnTo>
                <a:lnTo>
                  <a:pt x="0" y="10067701"/>
                </a:lnTo>
                <a:lnTo>
                  <a:pt x="0" y="0"/>
                </a:lnTo>
                <a:close/>
              </a:path>
            </a:pathLst>
          </a:custGeom>
          <a:blipFill>
            <a:blip r:embed="rId3">
              <a:alphaModFix amt="14000"/>
            </a:blip>
            <a:stretch>
              <a:fillRect l="-5351" t="-8628" r="-2720" b="-292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2934500" y="3132041"/>
            <a:ext cx="11137301" cy="6126259"/>
          </a:xfrm>
          <a:custGeom>
            <a:avLst/>
            <a:gdLst/>
            <a:ahLst/>
            <a:cxnLst/>
            <a:rect r="r" b="b" t="t" l="l"/>
            <a:pathLst>
              <a:path h="6126259" w="11137301">
                <a:moveTo>
                  <a:pt x="0" y="0"/>
                </a:moveTo>
                <a:lnTo>
                  <a:pt x="11137301" y="0"/>
                </a:lnTo>
                <a:lnTo>
                  <a:pt x="11137301" y="6126259"/>
                </a:lnTo>
                <a:lnTo>
                  <a:pt x="0" y="6126259"/>
                </a:lnTo>
                <a:lnTo>
                  <a:pt x="0" y="0"/>
                </a:lnTo>
                <a:close/>
              </a:path>
            </a:pathLst>
          </a:custGeom>
          <a:blipFill>
            <a:blip r:embed="rId2"/>
            <a:stretch>
              <a:fillRect l="0" t="0" r="0" b="0"/>
            </a:stretch>
          </a:blipFill>
        </p:spPr>
      </p:sp>
      <p:sp>
        <p:nvSpPr>
          <p:cNvPr name="TextBox 3" id="3"/>
          <p:cNvSpPr txBox="true"/>
          <p:nvPr/>
        </p:nvSpPr>
        <p:spPr>
          <a:xfrm rot="0">
            <a:off x="1401988" y="923925"/>
            <a:ext cx="3819579" cy="896620"/>
          </a:xfrm>
          <a:prstGeom prst="rect">
            <a:avLst/>
          </a:prstGeom>
        </p:spPr>
        <p:txBody>
          <a:bodyPr anchor="t" rtlCol="false" tIns="0" lIns="0" bIns="0" rIns="0">
            <a:spAutoFit/>
          </a:bodyPr>
          <a:lstStyle/>
          <a:p>
            <a:pPr algn="ctr">
              <a:lnSpc>
                <a:spcPts val="7279"/>
              </a:lnSpc>
            </a:pPr>
            <a:r>
              <a:rPr lang="en-US" sz="5199">
                <a:solidFill>
                  <a:srgbClr val="000000"/>
                </a:solidFill>
                <a:latin typeface="Belleza"/>
              </a:rPr>
              <a:t>Output we get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667229" y="3502928"/>
            <a:ext cx="16216933" cy="6227728"/>
          </a:xfrm>
          <a:custGeom>
            <a:avLst/>
            <a:gdLst/>
            <a:ahLst/>
            <a:cxnLst/>
            <a:rect r="r" b="b" t="t" l="l"/>
            <a:pathLst>
              <a:path h="6227728" w="16216933">
                <a:moveTo>
                  <a:pt x="0" y="0"/>
                </a:moveTo>
                <a:lnTo>
                  <a:pt x="16216933" y="0"/>
                </a:lnTo>
                <a:lnTo>
                  <a:pt x="16216933" y="6227729"/>
                </a:lnTo>
                <a:lnTo>
                  <a:pt x="0" y="6227729"/>
                </a:lnTo>
                <a:lnTo>
                  <a:pt x="0" y="0"/>
                </a:lnTo>
                <a:close/>
              </a:path>
            </a:pathLst>
          </a:custGeom>
          <a:blipFill>
            <a:blip r:embed="rId2"/>
            <a:stretch>
              <a:fillRect l="-5562" t="0" r="-4693" b="0"/>
            </a:stretch>
          </a:blipFill>
        </p:spPr>
      </p:sp>
      <p:sp>
        <p:nvSpPr>
          <p:cNvPr name="Freeform 3" id="3"/>
          <p:cNvSpPr/>
          <p:nvPr/>
        </p:nvSpPr>
        <p:spPr>
          <a:xfrm flipH="false" flipV="false" rot="0">
            <a:off x="5658788" y="3502928"/>
            <a:ext cx="5852004" cy="6240564"/>
          </a:xfrm>
          <a:custGeom>
            <a:avLst/>
            <a:gdLst/>
            <a:ahLst/>
            <a:cxnLst/>
            <a:rect r="r" b="b" t="t" l="l"/>
            <a:pathLst>
              <a:path h="6240564" w="5852004">
                <a:moveTo>
                  <a:pt x="0" y="0"/>
                </a:moveTo>
                <a:lnTo>
                  <a:pt x="5852004" y="0"/>
                </a:lnTo>
                <a:lnTo>
                  <a:pt x="5852004" y="6240565"/>
                </a:lnTo>
                <a:lnTo>
                  <a:pt x="0" y="6240565"/>
                </a:lnTo>
                <a:lnTo>
                  <a:pt x="0" y="0"/>
                </a:lnTo>
                <a:close/>
              </a:path>
            </a:pathLst>
          </a:custGeom>
          <a:blipFill>
            <a:blip r:embed="rId3">
              <a:alphaModFix amt="20999"/>
            </a:blip>
            <a:stretch>
              <a:fillRect l="0" t="0" r="-6639" b="0"/>
            </a:stretch>
          </a:blipFill>
        </p:spPr>
      </p:sp>
      <p:sp>
        <p:nvSpPr>
          <p:cNvPr name="Freeform 4" id="4"/>
          <p:cNvSpPr/>
          <p:nvPr/>
        </p:nvSpPr>
        <p:spPr>
          <a:xfrm flipH="false" flipV="false" rot="0">
            <a:off x="667229" y="3502928"/>
            <a:ext cx="4991560" cy="6219423"/>
          </a:xfrm>
          <a:custGeom>
            <a:avLst/>
            <a:gdLst/>
            <a:ahLst/>
            <a:cxnLst/>
            <a:rect r="r" b="b" t="t" l="l"/>
            <a:pathLst>
              <a:path h="6219423" w="4991560">
                <a:moveTo>
                  <a:pt x="0" y="0"/>
                </a:moveTo>
                <a:lnTo>
                  <a:pt x="4991559" y="0"/>
                </a:lnTo>
                <a:lnTo>
                  <a:pt x="4991559" y="6219423"/>
                </a:lnTo>
                <a:lnTo>
                  <a:pt x="0" y="6219423"/>
                </a:lnTo>
                <a:lnTo>
                  <a:pt x="0" y="0"/>
                </a:lnTo>
                <a:close/>
              </a:path>
            </a:pathLst>
          </a:custGeom>
          <a:blipFill>
            <a:blip r:embed="rId4">
              <a:alphaModFix amt="24000"/>
            </a:blip>
            <a:stretch>
              <a:fillRect l="0" t="-6973" r="0" b="0"/>
            </a:stretch>
          </a:blipFill>
        </p:spPr>
      </p:sp>
      <p:sp>
        <p:nvSpPr>
          <p:cNvPr name="Freeform 5" id="5"/>
          <p:cNvSpPr/>
          <p:nvPr/>
        </p:nvSpPr>
        <p:spPr>
          <a:xfrm flipH="false" flipV="false" rot="0">
            <a:off x="11380503" y="3502928"/>
            <a:ext cx="5503658" cy="6219423"/>
          </a:xfrm>
          <a:custGeom>
            <a:avLst/>
            <a:gdLst/>
            <a:ahLst/>
            <a:cxnLst/>
            <a:rect r="r" b="b" t="t" l="l"/>
            <a:pathLst>
              <a:path h="6219423" w="5503658">
                <a:moveTo>
                  <a:pt x="0" y="0"/>
                </a:moveTo>
                <a:lnTo>
                  <a:pt x="5503659" y="0"/>
                </a:lnTo>
                <a:lnTo>
                  <a:pt x="5503659" y="6219423"/>
                </a:lnTo>
                <a:lnTo>
                  <a:pt x="0" y="6219423"/>
                </a:lnTo>
                <a:lnTo>
                  <a:pt x="0" y="0"/>
                </a:lnTo>
                <a:close/>
              </a:path>
            </a:pathLst>
          </a:custGeom>
          <a:blipFill>
            <a:blip r:embed="rId5">
              <a:alphaModFix amt="34000"/>
            </a:blip>
            <a:stretch>
              <a:fillRect l="0" t="-5487" r="0" b="-12461"/>
            </a:stretch>
          </a:blipFill>
        </p:spPr>
      </p:sp>
      <p:grpSp>
        <p:nvGrpSpPr>
          <p:cNvPr name="Group 6" id="6"/>
          <p:cNvGrpSpPr/>
          <p:nvPr/>
        </p:nvGrpSpPr>
        <p:grpSpPr>
          <a:xfrm rot="0">
            <a:off x="1179327" y="549968"/>
            <a:ext cx="15192735" cy="2519232"/>
            <a:chOff x="0" y="0"/>
            <a:chExt cx="20256981" cy="3358975"/>
          </a:xfrm>
        </p:grpSpPr>
        <p:sp>
          <p:nvSpPr>
            <p:cNvPr name="TextBox 7" id="7"/>
            <p:cNvSpPr txBox="true"/>
            <p:nvPr/>
          </p:nvSpPr>
          <p:spPr>
            <a:xfrm rot="0">
              <a:off x="0" y="-142875"/>
              <a:ext cx="20256981" cy="1354196"/>
            </a:xfrm>
            <a:prstGeom prst="rect">
              <a:avLst/>
            </a:prstGeom>
          </p:spPr>
          <p:txBody>
            <a:bodyPr anchor="t" rtlCol="false" tIns="0" lIns="0" bIns="0" rIns="0">
              <a:spAutoFit/>
            </a:bodyPr>
            <a:lstStyle/>
            <a:p>
              <a:pPr algn="ctr">
                <a:lnSpc>
                  <a:spcPts val="8743"/>
                </a:lnSpc>
              </a:pPr>
              <a:r>
                <a:rPr lang="en-US" sz="6029">
                  <a:solidFill>
                    <a:srgbClr val="000000"/>
                  </a:solidFill>
                  <a:latin typeface="Lustria"/>
                </a:rPr>
                <a:t>GIRLS BADMINTON CHAMPIONSHIP </a:t>
              </a:r>
            </a:p>
          </p:txBody>
        </p:sp>
        <p:sp>
          <p:nvSpPr>
            <p:cNvPr name="TextBox 8" id="8"/>
            <p:cNvSpPr txBox="true"/>
            <p:nvPr/>
          </p:nvSpPr>
          <p:spPr>
            <a:xfrm rot="0">
              <a:off x="0" y="2577332"/>
              <a:ext cx="20256981" cy="781644"/>
            </a:xfrm>
            <a:prstGeom prst="rect">
              <a:avLst/>
            </a:prstGeom>
          </p:spPr>
          <p:txBody>
            <a:bodyPr anchor="t" rtlCol="false" tIns="0" lIns="0" bIns="0" rIns="0">
              <a:spAutoFit/>
            </a:bodyPr>
            <a:lstStyle/>
            <a:p>
              <a:pPr algn="ctr">
                <a:lnSpc>
                  <a:spcPts val="5086"/>
                </a:lnSpc>
              </a:pPr>
              <a:r>
                <a:rPr lang="en-US" sz="3508" spc="526">
                  <a:solidFill>
                    <a:srgbClr val="000000"/>
                  </a:solidFill>
                  <a:latin typeface="Lustria"/>
                </a:rPr>
                <a:t>ROUND -1</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667229" y="3502928"/>
            <a:ext cx="16216933" cy="6227728"/>
          </a:xfrm>
          <a:custGeom>
            <a:avLst/>
            <a:gdLst/>
            <a:ahLst/>
            <a:cxnLst/>
            <a:rect r="r" b="b" t="t" l="l"/>
            <a:pathLst>
              <a:path h="6227728" w="16216933">
                <a:moveTo>
                  <a:pt x="0" y="0"/>
                </a:moveTo>
                <a:lnTo>
                  <a:pt x="16216933" y="0"/>
                </a:lnTo>
                <a:lnTo>
                  <a:pt x="16216933" y="6227729"/>
                </a:lnTo>
                <a:lnTo>
                  <a:pt x="0" y="6227729"/>
                </a:lnTo>
                <a:lnTo>
                  <a:pt x="0" y="0"/>
                </a:lnTo>
                <a:close/>
              </a:path>
            </a:pathLst>
          </a:custGeom>
          <a:blipFill>
            <a:blip r:embed="rId2"/>
            <a:stretch>
              <a:fillRect l="-5562" t="0" r="-4693" b="0"/>
            </a:stretch>
          </a:blipFill>
        </p:spPr>
      </p:sp>
      <p:sp>
        <p:nvSpPr>
          <p:cNvPr name="Freeform 3" id="3"/>
          <p:cNvSpPr/>
          <p:nvPr/>
        </p:nvSpPr>
        <p:spPr>
          <a:xfrm flipH="false" flipV="false" rot="0">
            <a:off x="6020260" y="3502928"/>
            <a:ext cx="4991560" cy="6227728"/>
          </a:xfrm>
          <a:custGeom>
            <a:avLst/>
            <a:gdLst/>
            <a:ahLst/>
            <a:cxnLst/>
            <a:rect r="r" b="b" t="t" l="l"/>
            <a:pathLst>
              <a:path h="6227728" w="4991560">
                <a:moveTo>
                  <a:pt x="0" y="0"/>
                </a:moveTo>
                <a:lnTo>
                  <a:pt x="4991559" y="0"/>
                </a:lnTo>
                <a:lnTo>
                  <a:pt x="4991559" y="6227729"/>
                </a:lnTo>
                <a:lnTo>
                  <a:pt x="0" y="6227729"/>
                </a:lnTo>
                <a:lnTo>
                  <a:pt x="0" y="0"/>
                </a:lnTo>
                <a:close/>
              </a:path>
            </a:pathLst>
          </a:custGeom>
          <a:blipFill>
            <a:blip r:embed="rId3">
              <a:alphaModFix amt="26000"/>
            </a:blip>
            <a:stretch>
              <a:fillRect l="0" t="-1707" r="0" b="-5123"/>
            </a:stretch>
          </a:blipFill>
        </p:spPr>
      </p:sp>
      <p:sp>
        <p:nvSpPr>
          <p:cNvPr name="Freeform 4" id="4"/>
          <p:cNvSpPr/>
          <p:nvPr/>
        </p:nvSpPr>
        <p:spPr>
          <a:xfrm flipH="false" flipV="false" rot="0">
            <a:off x="11018736" y="3502928"/>
            <a:ext cx="5865426" cy="6227728"/>
          </a:xfrm>
          <a:custGeom>
            <a:avLst/>
            <a:gdLst/>
            <a:ahLst/>
            <a:cxnLst/>
            <a:rect r="r" b="b" t="t" l="l"/>
            <a:pathLst>
              <a:path h="6227728" w="5865426">
                <a:moveTo>
                  <a:pt x="0" y="0"/>
                </a:moveTo>
                <a:lnTo>
                  <a:pt x="5865426" y="0"/>
                </a:lnTo>
                <a:lnTo>
                  <a:pt x="5865426" y="6227729"/>
                </a:lnTo>
                <a:lnTo>
                  <a:pt x="0" y="6227729"/>
                </a:lnTo>
                <a:lnTo>
                  <a:pt x="0" y="0"/>
                </a:lnTo>
                <a:close/>
              </a:path>
            </a:pathLst>
          </a:custGeom>
          <a:blipFill>
            <a:blip r:embed="rId4">
              <a:alphaModFix amt="24000"/>
            </a:blip>
            <a:stretch>
              <a:fillRect l="-1712" t="-3639" r="-8327" b="0"/>
            </a:stretch>
          </a:blipFill>
        </p:spPr>
      </p:sp>
      <p:sp>
        <p:nvSpPr>
          <p:cNvPr name="Freeform 5" id="5"/>
          <p:cNvSpPr/>
          <p:nvPr/>
        </p:nvSpPr>
        <p:spPr>
          <a:xfrm flipH="false" flipV="false" rot="0">
            <a:off x="667229" y="3502928"/>
            <a:ext cx="5353031" cy="6227728"/>
          </a:xfrm>
          <a:custGeom>
            <a:avLst/>
            <a:gdLst/>
            <a:ahLst/>
            <a:cxnLst/>
            <a:rect r="r" b="b" t="t" l="l"/>
            <a:pathLst>
              <a:path h="6227728" w="5353031">
                <a:moveTo>
                  <a:pt x="0" y="0"/>
                </a:moveTo>
                <a:lnTo>
                  <a:pt x="5353031" y="0"/>
                </a:lnTo>
                <a:lnTo>
                  <a:pt x="5353031" y="6227729"/>
                </a:lnTo>
                <a:lnTo>
                  <a:pt x="0" y="6227729"/>
                </a:lnTo>
                <a:lnTo>
                  <a:pt x="0" y="0"/>
                </a:lnTo>
                <a:close/>
              </a:path>
            </a:pathLst>
          </a:custGeom>
          <a:blipFill>
            <a:blip r:embed="rId5">
              <a:alphaModFix amt="29000"/>
            </a:blip>
            <a:stretch>
              <a:fillRect l="-5769" t="-14004" r="0" b="-7173"/>
            </a:stretch>
          </a:blipFill>
        </p:spPr>
      </p:sp>
      <p:grpSp>
        <p:nvGrpSpPr>
          <p:cNvPr name="Group 6" id="6"/>
          <p:cNvGrpSpPr/>
          <p:nvPr/>
        </p:nvGrpSpPr>
        <p:grpSpPr>
          <a:xfrm rot="0">
            <a:off x="1179327" y="549968"/>
            <a:ext cx="15192735" cy="2519232"/>
            <a:chOff x="0" y="0"/>
            <a:chExt cx="20256981" cy="3358975"/>
          </a:xfrm>
        </p:grpSpPr>
        <p:sp>
          <p:nvSpPr>
            <p:cNvPr name="TextBox 7" id="7"/>
            <p:cNvSpPr txBox="true"/>
            <p:nvPr/>
          </p:nvSpPr>
          <p:spPr>
            <a:xfrm rot="0">
              <a:off x="0" y="-142875"/>
              <a:ext cx="20256981" cy="1354196"/>
            </a:xfrm>
            <a:prstGeom prst="rect">
              <a:avLst/>
            </a:prstGeom>
          </p:spPr>
          <p:txBody>
            <a:bodyPr anchor="t" rtlCol="false" tIns="0" lIns="0" bIns="0" rIns="0">
              <a:spAutoFit/>
            </a:bodyPr>
            <a:lstStyle/>
            <a:p>
              <a:pPr algn="ctr">
                <a:lnSpc>
                  <a:spcPts val="8743"/>
                </a:lnSpc>
              </a:pPr>
              <a:r>
                <a:rPr lang="en-US" sz="6029">
                  <a:solidFill>
                    <a:srgbClr val="000000"/>
                  </a:solidFill>
                  <a:latin typeface="Lustria"/>
                </a:rPr>
                <a:t>GIRLS BADMINTON CHAMPIONSHIP </a:t>
              </a:r>
            </a:p>
          </p:txBody>
        </p:sp>
        <p:sp>
          <p:nvSpPr>
            <p:cNvPr name="TextBox 8" id="8"/>
            <p:cNvSpPr txBox="true"/>
            <p:nvPr/>
          </p:nvSpPr>
          <p:spPr>
            <a:xfrm rot="0">
              <a:off x="0" y="2577332"/>
              <a:ext cx="20256981" cy="781644"/>
            </a:xfrm>
            <a:prstGeom prst="rect">
              <a:avLst/>
            </a:prstGeom>
          </p:spPr>
          <p:txBody>
            <a:bodyPr anchor="t" rtlCol="false" tIns="0" lIns="0" bIns="0" rIns="0">
              <a:spAutoFit/>
            </a:bodyPr>
            <a:lstStyle/>
            <a:p>
              <a:pPr algn="ctr">
                <a:lnSpc>
                  <a:spcPts val="5086"/>
                </a:lnSpc>
              </a:pPr>
              <a:r>
                <a:rPr lang="en-US" sz="3508" spc="526">
                  <a:solidFill>
                    <a:srgbClr val="000000"/>
                  </a:solidFill>
                  <a:latin typeface="Lustria"/>
                </a:rPr>
                <a:t>ROUND -2</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667229" y="3502928"/>
            <a:ext cx="16216933" cy="6227728"/>
          </a:xfrm>
          <a:custGeom>
            <a:avLst/>
            <a:gdLst/>
            <a:ahLst/>
            <a:cxnLst/>
            <a:rect r="r" b="b" t="t" l="l"/>
            <a:pathLst>
              <a:path h="6227728" w="16216933">
                <a:moveTo>
                  <a:pt x="0" y="0"/>
                </a:moveTo>
                <a:lnTo>
                  <a:pt x="16216933" y="0"/>
                </a:lnTo>
                <a:lnTo>
                  <a:pt x="16216933" y="6227729"/>
                </a:lnTo>
                <a:lnTo>
                  <a:pt x="0" y="6227729"/>
                </a:lnTo>
                <a:lnTo>
                  <a:pt x="0" y="0"/>
                </a:lnTo>
                <a:close/>
              </a:path>
            </a:pathLst>
          </a:custGeom>
          <a:blipFill>
            <a:blip r:embed="rId2"/>
            <a:stretch>
              <a:fillRect l="-5562" t="0" r="-4693" b="0"/>
            </a:stretch>
          </a:blipFill>
        </p:spPr>
      </p:sp>
      <p:sp>
        <p:nvSpPr>
          <p:cNvPr name="Freeform 3" id="3"/>
          <p:cNvSpPr/>
          <p:nvPr/>
        </p:nvSpPr>
        <p:spPr>
          <a:xfrm flipH="false" flipV="false" rot="0">
            <a:off x="11127301" y="3502928"/>
            <a:ext cx="5756861" cy="6240564"/>
          </a:xfrm>
          <a:custGeom>
            <a:avLst/>
            <a:gdLst/>
            <a:ahLst/>
            <a:cxnLst/>
            <a:rect r="r" b="b" t="t" l="l"/>
            <a:pathLst>
              <a:path h="6240564" w="5756861">
                <a:moveTo>
                  <a:pt x="0" y="0"/>
                </a:moveTo>
                <a:lnTo>
                  <a:pt x="5756861" y="0"/>
                </a:lnTo>
                <a:lnTo>
                  <a:pt x="5756861" y="6240565"/>
                </a:lnTo>
                <a:lnTo>
                  <a:pt x="0" y="6240565"/>
                </a:lnTo>
                <a:lnTo>
                  <a:pt x="0" y="0"/>
                </a:lnTo>
                <a:close/>
              </a:path>
            </a:pathLst>
          </a:custGeom>
          <a:blipFill>
            <a:blip r:embed="rId3">
              <a:alphaModFix amt="21999"/>
            </a:blip>
            <a:stretch>
              <a:fillRect l="-17297" t="-4102" r="0" b="-4102"/>
            </a:stretch>
          </a:blipFill>
        </p:spPr>
      </p:sp>
      <p:sp>
        <p:nvSpPr>
          <p:cNvPr name="Freeform 4" id="4"/>
          <p:cNvSpPr/>
          <p:nvPr/>
        </p:nvSpPr>
        <p:spPr>
          <a:xfrm flipH="false" flipV="false" rot="0">
            <a:off x="5658788" y="3502928"/>
            <a:ext cx="5468513" cy="6227728"/>
          </a:xfrm>
          <a:custGeom>
            <a:avLst/>
            <a:gdLst/>
            <a:ahLst/>
            <a:cxnLst/>
            <a:rect r="r" b="b" t="t" l="l"/>
            <a:pathLst>
              <a:path h="6227728" w="5468513">
                <a:moveTo>
                  <a:pt x="0" y="0"/>
                </a:moveTo>
                <a:lnTo>
                  <a:pt x="5468513" y="0"/>
                </a:lnTo>
                <a:lnTo>
                  <a:pt x="5468513" y="6227729"/>
                </a:lnTo>
                <a:lnTo>
                  <a:pt x="0" y="6227729"/>
                </a:lnTo>
                <a:lnTo>
                  <a:pt x="0" y="0"/>
                </a:lnTo>
                <a:close/>
              </a:path>
            </a:pathLst>
          </a:custGeom>
          <a:blipFill>
            <a:blip r:embed="rId4">
              <a:alphaModFix amt="18999"/>
            </a:blip>
            <a:stretch>
              <a:fillRect l="0" t="-8519" r="0" b="-8519"/>
            </a:stretch>
          </a:blipFill>
        </p:spPr>
      </p:sp>
      <p:sp>
        <p:nvSpPr>
          <p:cNvPr name="Freeform 5" id="5"/>
          <p:cNvSpPr/>
          <p:nvPr/>
        </p:nvSpPr>
        <p:spPr>
          <a:xfrm flipH="false" flipV="false" rot="0">
            <a:off x="667229" y="3502928"/>
            <a:ext cx="4991560" cy="6227728"/>
          </a:xfrm>
          <a:custGeom>
            <a:avLst/>
            <a:gdLst/>
            <a:ahLst/>
            <a:cxnLst/>
            <a:rect r="r" b="b" t="t" l="l"/>
            <a:pathLst>
              <a:path h="6227728" w="4991560">
                <a:moveTo>
                  <a:pt x="0" y="0"/>
                </a:moveTo>
                <a:lnTo>
                  <a:pt x="4991559" y="0"/>
                </a:lnTo>
                <a:lnTo>
                  <a:pt x="4991559" y="6227729"/>
                </a:lnTo>
                <a:lnTo>
                  <a:pt x="0" y="6227729"/>
                </a:lnTo>
                <a:lnTo>
                  <a:pt x="0" y="0"/>
                </a:lnTo>
                <a:close/>
              </a:path>
            </a:pathLst>
          </a:custGeom>
          <a:blipFill>
            <a:blip r:embed="rId5">
              <a:alphaModFix amt="25000"/>
            </a:blip>
            <a:stretch>
              <a:fillRect l="-4103" t="-15598" r="-4103" b="0"/>
            </a:stretch>
          </a:blipFill>
        </p:spPr>
      </p:sp>
      <p:grpSp>
        <p:nvGrpSpPr>
          <p:cNvPr name="Group 6" id="6"/>
          <p:cNvGrpSpPr/>
          <p:nvPr/>
        </p:nvGrpSpPr>
        <p:grpSpPr>
          <a:xfrm rot="0">
            <a:off x="1179327" y="549968"/>
            <a:ext cx="15192735" cy="2519232"/>
            <a:chOff x="0" y="0"/>
            <a:chExt cx="20256981" cy="3358975"/>
          </a:xfrm>
        </p:grpSpPr>
        <p:sp>
          <p:nvSpPr>
            <p:cNvPr name="TextBox 7" id="7"/>
            <p:cNvSpPr txBox="true"/>
            <p:nvPr/>
          </p:nvSpPr>
          <p:spPr>
            <a:xfrm rot="0">
              <a:off x="0" y="-142875"/>
              <a:ext cx="20256981" cy="1354196"/>
            </a:xfrm>
            <a:prstGeom prst="rect">
              <a:avLst/>
            </a:prstGeom>
          </p:spPr>
          <p:txBody>
            <a:bodyPr anchor="t" rtlCol="false" tIns="0" lIns="0" bIns="0" rIns="0">
              <a:spAutoFit/>
            </a:bodyPr>
            <a:lstStyle/>
            <a:p>
              <a:pPr algn="ctr">
                <a:lnSpc>
                  <a:spcPts val="8743"/>
                </a:lnSpc>
              </a:pPr>
              <a:r>
                <a:rPr lang="en-US" sz="6029">
                  <a:solidFill>
                    <a:srgbClr val="000000"/>
                  </a:solidFill>
                  <a:latin typeface="Lustria"/>
                </a:rPr>
                <a:t>BOYS BADMINTON CHAMPIONSHIP </a:t>
              </a:r>
            </a:p>
          </p:txBody>
        </p:sp>
        <p:sp>
          <p:nvSpPr>
            <p:cNvPr name="TextBox 8" id="8"/>
            <p:cNvSpPr txBox="true"/>
            <p:nvPr/>
          </p:nvSpPr>
          <p:spPr>
            <a:xfrm rot="0">
              <a:off x="0" y="2577332"/>
              <a:ext cx="20256981" cy="781644"/>
            </a:xfrm>
            <a:prstGeom prst="rect">
              <a:avLst/>
            </a:prstGeom>
          </p:spPr>
          <p:txBody>
            <a:bodyPr anchor="t" rtlCol="false" tIns="0" lIns="0" bIns="0" rIns="0">
              <a:spAutoFit/>
            </a:bodyPr>
            <a:lstStyle/>
            <a:p>
              <a:pPr algn="ctr">
                <a:lnSpc>
                  <a:spcPts val="5086"/>
                </a:lnSpc>
              </a:pPr>
              <a:r>
                <a:rPr lang="en-US" sz="3508" spc="526">
                  <a:solidFill>
                    <a:srgbClr val="000000"/>
                  </a:solidFill>
                  <a:latin typeface="Lustria"/>
                </a:rPr>
                <a:t>ROUND -1</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4F3"/>
        </a:solidFill>
      </p:bgPr>
    </p:bg>
    <p:spTree>
      <p:nvGrpSpPr>
        <p:cNvPr id="1" name=""/>
        <p:cNvGrpSpPr/>
        <p:nvPr/>
      </p:nvGrpSpPr>
      <p:grpSpPr>
        <a:xfrm>
          <a:off x="0" y="0"/>
          <a:ext cx="0" cy="0"/>
          <a:chOff x="0" y="0"/>
          <a:chExt cx="0" cy="0"/>
        </a:xfrm>
      </p:grpSpPr>
      <p:sp>
        <p:nvSpPr>
          <p:cNvPr name="Freeform 2" id="2"/>
          <p:cNvSpPr/>
          <p:nvPr/>
        </p:nvSpPr>
        <p:spPr>
          <a:xfrm flipH="false" flipV="false" rot="0">
            <a:off x="667229" y="3502928"/>
            <a:ext cx="16216933" cy="6227728"/>
          </a:xfrm>
          <a:custGeom>
            <a:avLst/>
            <a:gdLst/>
            <a:ahLst/>
            <a:cxnLst/>
            <a:rect r="r" b="b" t="t" l="l"/>
            <a:pathLst>
              <a:path h="6227728" w="16216933">
                <a:moveTo>
                  <a:pt x="0" y="0"/>
                </a:moveTo>
                <a:lnTo>
                  <a:pt x="16216933" y="0"/>
                </a:lnTo>
                <a:lnTo>
                  <a:pt x="16216933" y="6227729"/>
                </a:lnTo>
                <a:lnTo>
                  <a:pt x="0" y="6227729"/>
                </a:lnTo>
                <a:lnTo>
                  <a:pt x="0" y="0"/>
                </a:lnTo>
                <a:close/>
              </a:path>
            </a:pathLst>
          </a:custGeom>
          <a:blipFill>
            <a:blip r:embed="rId2"/>
            <a:stretch>
              <a:fillRect l="-5562" t="0" r="-4693" b="0"/>
            </a:stretch>
          </a:blipFill>
        </p:spPr>
      </p:sp>
      <p:sp>
        <p:nvSpPr>
          <p:cNvPr name="Freeform 3" id="3"/>
          <p:cNvSpPr/>
          <p:nvPr/>
        </p:nvSpPr>
        <p:spPr>
          <a:xfrm flipH="false" flipV="false" rot="0">
            <a:off x="11892602" y="3502928"/>
            <a:ext cx="4991560" cy="6227728"/>
          </a:xfrm>
          <a:custGeom>
            <a:avLst/>
            <a:gdLst/>
            <a:ahLst/>
            <a:cxnLst/>
            <a:rect r="r" b="b" t="t" l="l"/>
            <a:pathLst>
              <a:path h="6227728" w="4991560">
                <a:moveTo>
                  <a:pt x="0" y="0"/>
                </a:moveTo>
                <a:lnTo>
                  <a:pt x="4991560" y="0"/>
                </a:lnTo>
                <a:lnTo>
                  <a:pt x="4991560" y="6227729"/>
                </a:lnTo>
                <a:lnTo>
                  <a:pt x="0" y="6227729"/>
                </a:lnTo>
                <a:lnTo>
                  <a:pt x="0" y="0"/>
                </a:lnTo>
                <a:close/>
              </a:path>
            </a:pathLst>
          </a:custGeom>
          <a:blipFill>
            <a:blip r:embed="rId3">
              <a:alphaModFix amt="30000"/>
            </a:blip>
            <a:stretch>
              <a:fillRect l="0" t="0" r="0" b="-6831"/>
            </a:stretch>
          </a:blipFill>
        </p:spPr>
      </p:sp>
      <p:sp>
        <p:nvSpPr>
          <p:cNvPr name="Freeform 4" id="4"/>
          <p:cNvSpPr/>
          <p:nvPr/>
        </p:nvSpPr>
        <p:spPr>
          <a:xfrm flipH="false" flipV="false" rot="0">
            <a:off x="663853" y="3502928"/>
            <a:ext cx="4991560" cy="6227728"/>
          </a:xfrm>
          <a:custGeom>
            <a:avLst/>
            <a:gdLst/>
            <a:ahLst/>
            <a:cxnLst/>
            <a:rect r="r" b="b" t="t" l="l"/>
            <a:pathLst>
              <a:path h="6227728" w="4991560">
                <a:moveTo>
                  <a:pt x="0" y="0"/>
                </a:moveTo>
                <a:lnTo>
                  <a:pt x="4991560" y="0"/>
                </a:lnTo>
                <a:lnTo>
                  <a:pt x="4991560" y="6227729"/>
                </a:lnTo>
                <a:lnTo>
                  <a:pt x="0" y="6227729"/>
                </a:lnTo>
                <a:lnTo>
                  <a:pt x="0" y="0"/>
                </a:lnTo>
                <a:close/>
              </a:path>
            </a:pathLst>
          </a:custGeom>
          <a:blipFill>
            <a:blip r:embed="rId4">
              <a:alphaModFix amt="27000"/>
            </a:blip>
            <a:stretch>
              <a:fillRect l="0" t="-3415" r="0" b="-3415"/>
            </a:stretch>
          </a:blipFill>
        </p:spPr>
      </p:sp>
      <p:sp>
        <p:nvSpPr>
          <p:cNvPr name="Freeform 5" id="5"/>
          <p:cNvSpPr/>
          <p:nvPr/>
        </p:nvSpPr>
        <p:spPr>
          <a:xfrm flipH="false" flipV="false" rot="0">
            <a:off x="5655413" y="3502928"/>
            <a:ext cx="5553675" cy="6227728"/>
          </a:xfrm>
          <a:custGeom>
            <a:avLst/>
            <a:gdLst/>
            <a:ahLst/>
            <a:cxnLst/>
            <a:rect r="r" b="b" t="t" l="l"/>
            <a:pathLst>
              <a:path h="6227728" w="5553675">
                <a:moveTo>
                  <a:pt x="0" y="0"/>
                </a:moveTo>
                <a:lnTo>
                  <a:pt x="5553675" y="0"/>
                </a:lnTo>
                <a:lnTo>
                  <a:pt x="5553675" y="6227729"/>
                </a:lnTo>
                <a:lnTo>
                  <a:pt x="0" y="6227729"/>
                </a:lnTo>
                <a:lnTo>
                  <a:pt x="0" y="0"/>
                </a:lnTo>
                <a:close/>
              </a:path>
            </a:pathLst>
          </a:custGeom>
          <a:blipFill>
            <a:blip r:embed="rId5">
              <a:alphaModFix amt="31999"/>
            </a:blip>
            <a:stretch>
              <a:fillRect l="-5704" t="-6964" r="-18072" b="-3415"/>
            </a:stretch>
          </a:blipFill>
        </p:spPr>
      </p:sp>
      <p:grpSp>
        <p:nvGrpSpPr>
          <p:cNvPr name="Group 6" id="6"/>
          <p:cNvGrpSpPr/>
          <p:nvPr/>
        </p:nvGrpSpPr>
        <p:grpSpPr>
          <a:xfrm rot="0">
            <a:off x="1179327" y="549968"/>
            <a:ext cx="15192735" cy="2519232"/>
            <a:chOff x="0" y="0"/>
            <a:chExt cx="20256981" cy="3358975"/>
          </a:xfrm>
        </p:grpSpPr>
        <p:sp>
          <p:nvSpPr>
            <p:cNvPr name="TextBox 7" id="7"/>
            <p:cNvSpPr txBox="true"/>
            <p:nvPr/>
          </p:nvSpPr>
          <p:spPr>
            <a:xfrm rot="0">
              <a:off x="0" y="-142875"/>
              <a:ext cx="20256981" cy="1354196"/>
            </a:xfrm>
            <a:prstGeom prst="rect">
              <a:avLst/>
            </a:prstGeom>
          </p:spPr>
          <p:txBody>
            <a:bodyPr anchor="t" rtlCol="false" tIns="0" lIns="0" bIns="0" rIns="0">
              <a:spAutoFit/>
            </a:bodyPr>
            <a:lstStyle/>
            <a:p>
              <a:pPr algn="ctr">
                <a:lnSpc>
                  <a:spcPts val="8743"/>
                </a:lnSpc>
              </a:pPr>
              <a:r>
                <a:rPr lang="en-US" sz="6029">
                  <a:solidFill>
                    <a:srgbClr val="000000"/>
                  </a:solidFill>
                  <a:latin typeface="Lustria"/>
                </a:rPr>
                <a:t>BOYS BADMINTON CHAMPIONSHIP </a:t>
              </a:r>
            </a:p>
          </p:txBody>
        </p:sp>
        <p:sp>
          <p:nvSpPr>
            <p:cNvPr name="TextBox 8" id="8"/>
            <p:cNvSpPr txBox="true"/>
            <p:nvPr/>
          </p:nvSpPr>
          <p:spPr>
            <a:xfrm rot="0">
              <a:off x="0" y="2577332"/>
              <a:ext cx="20256981" cy="781644"/>
            </a:xfrm>
            <a:prstGeom prst="rect">
              <a:avLst/>
            </a:prstGeom>
          </p:spPr>
          <p:txBody>
            <a:bodyPr anchor="t" rtlCol="false" tIns="0" lIns="0" bIns="0" rIns="0">
              <a:spAutoFit/>
            </a:bodyPr>
            <a:lstStyle/>
            <a:p>
              <a:pPr algn="ctr">
                <a:lnSpc>
                  <a:spcPts val="5086"/>
                </a:lnSpc>
              </a:pPr>
              <a:r>
                <a:rPr lang="en-US" sz="3508" spc="526">
                  <a:solidFill>
                    <a:srgbClr val="000000"/>
                  </a:solidFill>
                  <a:latin typeface="Lustria"/>
                </a:rPr>
                <a:t>ROUND -2</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DAF1YqIJoQY</dc:identifier>
  <dcterms:modified xsi:type="dcterms:W3CDTF">2011-08-01T06:04:30Z</dcterms:modified>
  <cp:revision>1</cp:revision>
  <dc:title>Major Project Presentation on Bakery</dc:title>
</cp:coreProperties>
</file>